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9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559248-AE93-44DE-86BB-6FA4100F4106}"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RU"/>
        </a:p>
      </dgm:t>
    </dgm:pt>
    <dgm:pt modelId="{44757128-075A-4022-B832-712C7EE1DB7C}">
      <dgm:prSet/>
      <dgm:spPr/>
      <dgm:t>
        <a:bodyPr/>
        <a:lstStyle/>
        <a:p>
          <a:pPr rtl="0"/>
          <a:r>
            <a:rPr lang="kk-KZ" dirty="0" smtClean="0"/>
            <a:t>Халықаралық Бухгалтерлік Стандарттарында бухгалтерлік баланстың ұзақ мерзімді активтерінде инвестициялар бабы бар.Оған мынадай баптар жатады:</a:t>
          </a:r>
          <a:endParaRPr lang="ru-RU" dirty="0"/>
        </a:p>
      </dgm:t>
    </dgm:pt>
    <dgm:pt modelId="{81DC3275-FA9F-45BF-82C1-616A2362F0CE}" type="parTrans" cxnId="{9BF0761F-C9E1-45E3-A55B-FF50D00EB3A1}">
      <dgm:prSet/>
      <dgm:spPr/>
      <dgm:t>
        <a:bodyPr/>
        <a:lstStyle/>
        <a:p>
          <a:endParaRPr lang="ru-RU"/>
        </a:p>
      </dgm:t>
    </dgm:pt>
    <dgm:pt modelId="{306B76EB-EDAD-416D-A67D-2F971A384E4F}" type="sibTrans" cxnId="{9BF0761F-C9E1-45E3-A55B-FF50D00EB3A1}">
      <dgm:prSet/>
      <dgm:spPr/>
      <dgm:t>
        <a:bodyPr/>
        <a:lstStyle/>
        <a:p>
          <a:endParaRPr lang="ru-RU"/>
        </a:p>
      </dgm:t>
    </dgm:pt>
    <dgm:pt modelId="{3319FE69-D3E8-4DE0-A1AB-86623D0C9736}">
      <dgm:prSet/>
      <dgm:spPr/>
      <dgm:t>
        <a:bodyPr/>
        <a:lstStyle/>
        <a:p>
          <a:pPr rtl="0"/>
          <a:r>
            <a:rPr lang="kk-KZ" smtClean="0"/>
            <a:t>- еншілес серіктестіктерге инвестициялар;</a:t>
          </a:r>
          <a:endParaRPr lang="ru-RU"/>
        </a:p>
      </dgm:t>
    </dgm:pt>
    <dgm:pt modelId="{90B45DA7-BF60-4F4A-B7ED-A0ADBA0DEE50}" type="parTrans" cxnId="{296CBDA4-9F46-4553-B189-893A4C0995FC}">
      <dgm:prSet/>
      <dgm:spPr/>
      <dgm:t>
        <a:bodyPr/>
        <a:lstStyle/>
        <a:p>
          <a:endParaRPr lang="ru-RU"/>
        </a:p>
      </dgm:t>
    </dgm:pt>
    <dgm:pt modelId="{554E64E5-7BC7-4B11-B4C6-99EB84BD74E3}" type="sibTrans" cxnId="{296CBDA4-9F46-4553-B189-893A4C0995FC}">
      <dgm:prSet/>
      <dgm:spPr/>
      <dgm:t>
        <a:bodyPr/>
        <a:lstStyle/>
        <a:p>
          <a:endParaRPr lang="ru-RU"/>
        </a:p>
      </dgm:t>
    </dgm:pt>
    <dgm:pt modelId="{B6AF5F65-ABA8-477A-BD82-D868D8B52CF3}">
      <dgm:prSet/>
      <dgm:spPr/>
      <dgm:t>
        <a:bodyPr/>
        <a:lstStyle/>
        <a:p>
          <a:pPr rtl="0"/>
          <a:r>
            <a:rPr lang="kk-KZ" smtClean="0"/>
            <a:t>- тәуелді серіктестіктерге инвестициялар;</a:t>
          </a:r>
          <a:endParaRPr lang="ru-RU"/>
        </a:p>
      </dgm:t>
    </dgm:pt>
    <dgm:pt modelId="{D0922D19-CE5F-456D-9E8D-D8455FCC9A3B}" type="parTrans" cxnId="{5EB0E60E-C8E3-4AFE-8F6C-925D4AFD3B58}">
      <dgm:prSet/>
      <dgm:spPr/>
      <dgm:t>
        <a:bodyPr/>
        <a:lstStyle/>
        <a:p>
          <a:endParaRPr lang="ru-RU"/>
        </a:p>
      </dgm:t>
    </dgm:pt>
    <dgm:pt modelId="{5091167A-E515-4FDD-B144-8D00A79A2956}" type="sibTrans" cxnId="{5EB0E60E-C8E3-4AFE-8F6C-925D4AFD3B58}">
      <dgm:prSet/>
      <dgm:spPr/>
      <dgm:t>
        <a:bodyPr/>
        <a:lstStyle/>
        <a:p>
          <a:endParaRPr lang="ru-RU"/>
        </a:p>
      </dgm:t>
    </dgm:pt>
    <dgm:pt modelId="{35A28845-9588-49A0-82F1-D1C75F6A6C65}">
      <dgm:prSet/>
      <dgm:spPr/>
      <dgm:t>
        <a:bodyPr/>
        <a:lstStyle/>
        <a:p>
          <a:pPr rtl="0"/>
          <a:r>
            <a:rPr lang="kk-KZ" smtClean="0"/>
            <a:t>- басқа инвестициялар.</a:t>
          </a:r>
          <a:endParaRPr lang="ru-RU"/>
        </a:p>
      </dgm:t>
    </dgm:pt>
    <dgm:pt modelId="{C1A9234B-F65F-4160-956A-4AA745A6E195}" type="parTrans" cxnId="{5D0507C3-4C46-4E47-857E-10CB65A380EC}">
      <dgm:prSet/>
      <dgm:spPr/>
      <dgm:t>
        <a:bodyPr/>
        <a:lstStyle/>
        <a:p>
          <a:endParaRPr lang="ru-RU"/>
        </a:p>
      </dgm:t>
    </dgm:pt>
    <dgm:pt modelId="{C0ADB228-89EB-4809-9F4C-783A3F5FBA4E}" type="sibTrans" cxnId="{5D0507C3-4C46-4E47-857E-10CB65A380EC}">
      <dgm:prSet/>
      <dgm:spPr/>
      <dgm:t>
        <a:bodyPr/>
        <a:lstStyle/>
        <a:p>
          <a:endParaRPr lang="ru-RU"/>
        </a:p>
      </dgm:t>
    </dgm:pt>
    <dgm:pt modelId="{0B97E44C-0D07-4D6A-9BE5-E40723643743}" type="pres">
      <dgm:prSet presAssocID="{90559248-AE93-44DE-86BB-6FA4100F4106}" presName="Name0" presStyleCnt="0">
        <dgm:presLayoutVars>
          <dgm:dir/>
          <dgm:animLvl val="lvl"/>
          <dgm:resizeHandles val="exact"/>
        </dgm:presLayoutVars>
      </dgm:prSet>
      <dgm:spPr/>
      <dgm:t>
        <a:bodyPr/>
        <a:lstStyle/>
        <a:p>
          <a:endParaRPr lang="ru-RU"/>
        </a:p>
      </dgm:t>
    </dgm:pt>
    <dgm:pt modelId="{F223DD78-1224-4DA7-8903-52EC83F44749}" type="pres">
      <dgm:prSet presAssocID="{44757128-075A-4022-B832-712C7EE1DB7C}" presName="linNode" presStyleCnt="0"/>
      <dgm:spPr/>
    </dgm:pt>
    <dgm:pt modelId="{9842B64C-DB5D-466C-B507-D920154D3532}" type="pres">
      <dgm:prSet presAssocID="{44757128-075A-4022-B832-712C7EE1DB7C}" presName="parentText" presStyleLbl="node1" presStyleIdx="0" presStyleCnt="1">
        <dgm:presLayoutVars>
          <dgm:chMax val="1"/>
          <dgm:bulletEnabled val="1"/>
        </dgm:presLayoutVars>
      </dgm:prSet>
      <dgm:spPr/>
      <dgm:t>
        <a:bodyPr/>
        <a:lstStyle/>
        <a:p>
          <a:endParaRPr lang="ru-RU"/>
        </a:p>
      </dgm:t>
    </dgm:pt>
    <dgm:pt modelId="{8445C48B-263B-4744-9C69-5199A03348B8}" type="pres">
      <dgm:prSet presAssocID="{44757128-075A-4022-B832-712C7EE1DB7C}" presName="descendantText" presStyleLbl="alignAccFollowNode1" presStyleIdx="0" presStyleCnt="1">
        <dgm:presLayoutVars>
          <dgm:bulletEnabled val="1"/>
        </dgm:presLayoutVars>
      </dgm:prSet>
      <dgm:spPr/>
      <dgm:t>
        <a:bodyPr/>
        <a:lstStyle/>
        <a:p>
          <a:endParaRPr lang="ru-RU"/>
        </a:p>
      </dgm:t>
    </dgm:pt>
  </dgm:ptLst>
  <dgm:cxnLst>
    <dgm:cxn modelId="{B9D58946-E97A-425E-B8BC-4455757370C9}" type="presOf" srcId="{3319FE69-D3E8-4DE0-A1AB-86623D0C9736}" destId="{8445C48B-263B-4744-9C69-5199A03348B8}" srcOrd="0" destOrd="0" presId="urn:microsoft.com/office/officeart/2005/8/layout/vList5"/>
    <dgm:cxn modelId="{CDED75A3-BDBD-467D-BF28-B5443E5D9D19}" type="presOf" srcId="{B6AF5F65-ABA8-477A-BD82-D868D8B52CF3}" destId="{8445C48B-263B-4744-9C69-5199A03348B8}" srcOrd="0" destOrd="1" presId="urn:microsoft.com/office/officeart/2005/8/layout/vList5"/>
    <dgm:cxn modelId="{5EB0E60E-C8E3-4AFE-8F6C-925D4AFD3B58}" srcId="{44757128-075A-4022-B832-712C7EE1DB7C}" destId="{B6AF5F65-ABA8-477A-BD82-D868D8B52CF3}" srcOrd="1" destOrd="0" parTransId="{D0922D19-CE5F-456D-9E8D-D8455FCC9A3B}" sibTransId="{5091167A-E515-4FDD-B144-8D00A79A2956}"/>
    <dgm:cxn modelId="{296CBDA4-9F46-4553-B189-893A4C0995FC}" srcId="{44757128-075A-4022-B832-712C7EE1DB7C}" destId="{3319FE69-D3E8-4DE0-A1AB-86623D0C9736}" srcOrd="0" destOrd="0" parTransId="{90B45DA7-BF60-4F4A-B7ED-A0ADBA0DEE50}" sibTransId="{554E64E5-7BC7-4B11-B4C6-99EB84BD74E3}"/>
    <dgm:cxn modelId="{9BF0761F-C9E1-45E3-A55B-FF50D00EB3A1}" srcId="{90559248-AE93-44DE-86BB-6FA4100F4106}" destId="{44757128-075A-4022-B832-712C7EE1DB7C}" srcOrd="0" destOrd="0" parTransId="{81DC3275-FA9F-45BF-82C1-616A2362F0CE}" sibTransId="{306B76EB-EDAD-416D-A67D-2F971A384E4F}"/>
    <dgm:cxn modelId="{D46551D7-81CE-4443-8D3E-3CFFAE562759}" type="presOf" srcId="{90559248-AE93-44DE-86BB-6FA4100F4106}" destId="{0B97E44C-0D07-4D6A-9BE5-E40723643743}" srcOrd="0" destOrd="0" presId="urn:microsoft.com/office/officeart/2005/8/layout/vList5"/>
    <dgm:cxn modelId="{38A6C55C-8568-440A-9175-C333D7DB8260}" type="presOf" srcId="{44757128-075A-4022-B832-712C7EE1DB7C}" destId="{9842B64C-DB5D-466C-B507-D920154D3532}" srcOrd="0" destOrd="0" presId="urn:microsoft.com/office/officeart/2005/8/layout/vList5"/>
    <dgm:cxn modelId="{5D0507C3-4C46-4E47-857E-10CB65A380EC}" srcId="{44757128-075A-4022-B832-712C7EE1DB7C}" destId="{35A28845-9588-49A0-82F1-D1C75F6A6C65}" srcOrd="2" destOrd="0" parTransId="{C1A9234B-F65F-4160-956A-4AA745A6E195}" sibTransId="{C0ADB228-89EB-4809-9F4C-783A3F5FBA4E}"/>
    <dgm:cxn modelId="{E961A438-E20E-4C64-851D-743334AABEEB}" type="presOf" srcId="{35A28845-9588-49A0-82F1-D1C75F6A6C65}" destId="{8445C48B-263B-4744-9C69-5199A03348B8}" srcOrd="0" destOrd="2" presId="urn:microsoft.com/office/officeart/2005/8/layout/vList5"/>
    <dgm:cxn modelId="{C0115280-6A13-443B-AE57-EFF2233C47F8}" type="presParOf" srcId="{0B97E44C-0D07-4D6A-9BE5-E40723643743}" destId="{F223DD78-1224-4DA7-8903-52EC83F44749}" srcOrd="0" destOrd="0" presId="urn:microsoft.com/office/officeart/2005/8/layout/vList5"/>
    <dgm:cxn modelId="{5D9AA65A-63BD-447A-B269-BD30C2139AB1}" type="presParOf" srcId="{F223DD78-1224-4DA7-8903-52EC83F44749}" destId="{9842B64C-DB5D-466C-B507-D920154D3532}" srcOrd="0" destOrd="0" presId="urn:microsoft.com/office/officeart/2005/8/layout/vList5"/>
    <dgm:cxn modelId="{3C19128E-4A5C-4003-A3C5-66FAACD8A5A7}" type="presParOf" srcId="{F223DD78-1224-4DA7-8903-52EC83F44749}" destId="{8445C48B-263B-4744-9C69-5199A03348B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0A3896-849E-40C1-9F19-005F87462E36}" type="doc">
      <dgm:prSet loTypeId="urn:microsoft.com/office/officeart/2005/8/layout/hList1" loCatId="list" qsTypeId="urn:microsoft.com/office/officeart/2005/8/quickstyle/3d2" qsCatId="3D" csTypeId="urn:microsoft.com/office/officeart/2005/8/colors/accent1_2" csCatId="accent1"/>
      <dgm:spPr/>
      <dgm:t>
        <a:bodyPr/>
        <a:lstStyle/>
        <a:p>
          <a:endParaRPr lang="ru-RU"/>
        </a:p>
      </dgm:t>
    </dgm:pt>
    <dgm:pt modelId="{458515E9-818C-432C-8630-E899909EF22F}">
      <dgm:prSet/>
      <dgm:spPr/>
      <dgm:t>
        <a:bodyPr/>
        <a:lstStyle/>
        <a:p>
          <a:pPr rtl="0"/>
          <a:r>
            <a:rPr lang="kk-KZ" smtClean="0"/>
            <a:t>Осыған байланысты ең алдымен мыналардың дұрыстығын білу керек:</a:t>
          </a:r>
          <a:endParaRPr lang="ru-RU"/>
        </a:p>
      </dgm:t>
    </dgm:pt>
    <dgm:pt modelId="{F3EBE269-7840-43B7-BF5E-6B5C88265979}" type="parTrans" cxnId="{9AB4FC8F-509F-44D5-A67A-0B46B883861D}">
      <dgm:prSet/>
      <dgm:spPr/>
      <dgm:t>
        <a:bodyPr/>
        <a:lstStyle/>
        <a:p>
          <a:endParaRPr lang="ru-RU"/>
        </a:p>
      </dgm:t>
    </dgm:pt>
    <dgm:pt modelId="{0397287A-3970-420D-8DBF-3D2A08EE0589}" type="sibTrans" cxnId="{9AB4FC8F-509F-44D5-A67A-0B46B883861D}">
      <dgm:prSet/>
      <dgm:spPr/>
      <dgm:t>
        <a:bodyPr/>
        <a:lstStyle/>
        <a:p>
          <a:endParaRPr lang="ru-RU"/>
        </a:p>
      </dgm:t>
    </dgm:pt>
    <dgm:pt modelId="{42ECB398-BDE7-4854-A411-1F9FE3940F98}">
      <dgm:prSet/>
      <dgm:spPr/>
      <dgm:t>
        <a:bodyPr/>
        <a:lstStyle/>
        <a:p>
          <a:pPr rtl="0"/>
          <a:r>
            <a:rPr lang="kk-KZ" dirty="0" smtClean="0"/>
            <a:t>-  «Қаржы инвестициялары» бөлімшенің шоттары бойынша аналитикалық есеп жүргізу;</a:t>
          </a:r>
          <a:endParaRPr lang="ru-RU" dirty="0"/>
        </a:p>
      </dgm:t>
    </dgm:pt>
    <dgm:pt modelId="{4D885897-85C1-4153-B0D8-57C46AE8D6A0}" type="parTrans" cxnId="{E21E995C-E0A0-44DA-B214-BB0E31B21C4F}">
      <dgm:prSet/>
      <dgm:spPr/>
      <dgm:t>
        <a:bodyPr/>
        <a:lstStyle/>
        <a:p>
          <a:endParaRPr lang="ru-RU"/>
        </a:p>
      </dgm:t>
    </dgm:pt>
    <dgm:pt modelId="{CCB5BA4C-93F4-4A4B-B51D-48F24742AAC8}" type="sibTrans" cxnId="{E21E995C-E0A0-44DA-B214-BB0E31B21C4F}">
      <dgm:prSet/>
      <dgm:spPr/>
      <dgm:t>
        <a:bodyPr/>
        <a:lstStyle/>
        <a:p>
          <a:endParaRPr lang="ru-RU"/>
        </a:p>
      </dgm:t>
    </dgm:pt>
    <dgm:pt modelId="{899E125A-BFAC-4C10-A1EC-293BAA8D43D2}">
      <dgm:prSet/>
      <dgm:spPr/>
      <dgm:t>
        <a:bodyPr/>
        <a:lstStyle/>
        <a:p>
          <a:pPr rtl="0"/>
          <a:r>
            <a:rPr lang="kk-KZ" dirty="0" smtClean="0"/>
            <a:t>- бухгалтерлік өткізбе құрастыру мен Бас кітаптағы жазбаларға алғашқы құжаттардағы жазбалардың сәйкестігі;</a:t>
          </a:r>
          <a:endParaRPr lang="ru-RU" dirty="0"/>
        </a:p>
      </dgm:t>
    </dgm:pt>
    <dgm:pt modelId="{EA7A16A3-1FE3-4593-BA1A-C09F92CD54DF}" type="parTrans" cxnId="{B560AA2A-EB23-4C9E-8E93-91DDDD529D57}">
      <dgm:prSet/>
      <dgm:spPr/>
      <dgm:t>
        <a:bodyPr/>
        <a:lstStyle/>
        <a:p>
          <a:endParaRPr lang="ru-RU"/>
        </a:p>
      </dgm:t>
    </dgm:pt>
    <dgm:pt modelId="{9CCC7282-5834-484F-BDD1-6CE9B8EB2DE4}" type="sibTrans" cxnId="{B560AA2A-EB23-4C9E-8E93-91DDDD529D57}">
      <dgm:prSet/>
      <dgm:spPr/>
      <dgm:t>
        <a:bodyPr/>
        <a:lstStyle/>
        <a:p>
          <a:endParaRPr lang="ru-RU"/>
        </a:p>
      </dgm:t>
    </dgm:pt>
    <dgm:pt modelId="{B905A591-C107-4427-AC57-D80C1E076682}">
      <dgm:prSet/>
      <dgm:spPr/>
      <dgm:t>
        <a:bodyPr/>
        <a:lstStyle/>
        <a:p>
          <a:pPr rtl="0"/>
          <a:r>
            <a:rPr lang="kk-KZ" smtClean="0"/>
            <a:t>- бағалы қағаздардың сату мен атаулы құны арасындағы айырманы есептен шығару;</a:t>
          </a:r>
          <a:endParaRPr lang="ru-RU"/>
        </a:p>
      </dgm:t>
    </dgm:pt>
    <dgm:pt modelId="{3015DC49-C377-493B-8778-3300746D4B08}" type="parTrans" cxnId="{E5800E98-022B-4F97-A2FF-84D2B22C3875}">
      <dgm:prSet/>
      <dgm:spPr/>
      <dgm:t>
        <a:bodyPr/>
        <a:lstStyle/>
        <a:p>
          <a:endParaRPr lang="ru-RU"/>
        </a:p>
      </dgm:t>
    </dgm:pt>
    <dgm:pt modelId="{2928DBE4-6A62-4724-9DDC-7311B73E5CBC}" type="sibTrans" cxnId="{E5800E98-022B-4F97-A2FF-84D2B22C3875}">
      <dgm:prSet/>
      <dgm:spPr/>
      <dgm:t>
        <a:bodyPr/>
        <a:lstStyle/>
        <a:p>
          <a:endParaRPr lang="ru-RU"/>
        </a:p>
      </dgm:t>
    </dgm:pt>
    <dgm:pt modelId="{DDEFFE68-FF2D-4759-9BB2-5E2F324CF11E}">
      <dgm:prSet/>
      <dgm:spPr/>
      <dgm:t>
        <a:bodyPr/>
        <a:lstStyle/>
        <a:p>
          <a:pPr rtl="0"/>
          <a:r>
            <a:rPr lang="kk-KZ" smtClean="0"/>
            <a:t>- есепте бағалы қағаздарды сатып алу мен сатуды кеңейту.</a:t>
          </a:r>
          <a:endParaRPr lang="ru-RU"/>
        </a:p>
      </dgm:t>
    </dgm:pt>
    <dgm:pt modelId="{01744077-36B6-4353-87A7-821E9A44F8DC}" type="parTrans" cxnId="{B30E4A13-FAD4-40FD-AFA3-59632D14196E}">
      <dgm:prSet/>
      <dgm:spPr/>
      <dgm:t>
        <a:bodyPr/>
        <a:lstStyle/>
        <a:p>
          <a:endParaRPr lang="ru-RU"/>
        </a:p>
      </dgm:t>
    </dgm:pt>
    <dgm:pt modelId="{DCC9571B-C891-4214-9229-804DCA933677}" type="sibTrans" cxnId="{B30E4A13-FAD4-40FD-AFA3-59632D14196E}">
      <dgm:prSet/>
      <dgm:spPr/>
      <dgm:t>
        <a:bodyPr/>
        <a:lstStyle/>
        <a:p>
          <a:endParaRPr lang="ru-RU"/>
        </a:p>
      </dgm:t>
    </dgm:pt>
    <dgm:pt modelId="{ECFAFD86-1031-454F-AB87-74053EFAEF74}" type="pres">
      <dgm:prSet presAssocID="{FD0A3896-849E-40C1-9F19-005F87462E36}" presName="Name0" presStyleCnt="0">
        <dgm:presLayoutVars>
          <dgm:dir/>
          <dgm:animLvl val="lvl"/>
          <dgm:resizeHandles val="exact"/>
        </dgm:presLayoutVars>
      </dgm:prSet>
      <dgm:spPr/>
      <dgm:t>
        <a:bodyPr/>
        <a:lstStyle/>
        <a:p>
          <a:endParaRPr lang="ru-RU"/>
        </a:p>
      </dgm:t>
    </dgm:pt>
    <dgm:pt modelId="{04FCD061-CF02-4DFB-9BB9-70219246361B}" type="pres">
      <dgm:prSet presAssocID="{458515E9-818C-432C-8630-E899909EF22F}" presName="composite" presStyleCnt="0"/>
      <dgm:spPr/>
    </dgm:pt>
    <dgm:pt modelId="{2609523A-7378-4F55-8D13-4A5D6CABA0D2}" type="pres">
      <dgm:prSet presAssocID="{458515E9-818C-432C-8630-E899909EF22F}" presName="parTx" presStyleLbl="alignNode1" presStyleIdx="0" presStyleCnt="1">
        <dgm:presLayoutVars>
          <dgm:chMax val="0"/>
          <dgm:chPref val="0"/>
          <dgm:bulletEnabled val="1"/>
        </dgm:presLayoutVars>
      </dgm:prSet>
      <dgm:spPr/>
      <dgm:t>
        <a:bodyPr/>
        <a:lstStyle/>
        <a:p>
          <a:endParaRPr lang="ru-RU"/>
        </a:p>
      </dgm:t>
    </dgm:pt>
    <dgm:pt modelId="{D20387F9-BA37-46EF-A4BE-7241A3A683BB}" type="pres">
      <dgm:prSet presAssocID="{458515E9-818C-432C-8630-E899909EF22F}" presName="desTx" presStyleLbl="alignAccFollowNode1" presStyleIdx="0" presStyleCnt="1">
        <dgm:presLayoutVars>
          <dgm:bulletEnabled val="1"/>
        </dgm:presLayoutVars>
      </dgm:prSet>
      <dgm:spPr/>
      <dgm:t>
        <a:bodyPr/>
        <a:lstStyle/>
        <a:p>
          <a:endParaRPr lang="ru-RU"/>
        </a:p>
      </dgm:t>
    </dgm:pt>
  </dgm:ptLst>
  <dgm:cxnLst>
    <dgm:cxn modelId="{854260AD-7FC2-450C-9CFD-E213DB45C6D9}" type="presOf" srcId="{FD0A3896-849E-40C1-9F19-005F87462E36}" destId="{ECFAFD86-1031-454F-AB87-74053EFAEF74}" srcOrd="0" destOrd="0" presId="urn:microsoft.com/office/officeart/2005/8/layout/hList1"/>
    <dgm:cxn modelId="{E5800E98-022B-4F97-A2FF-84D2B22C3875}" srcId="{458515E9-818C-432C-8630-E899909EF22F}" destId="{B905A591-C107-4427-AC57-D80C1E076682}" srcOrd="2" destOrd="0" parTransId="{3015DC49-C377-493B-8778-3300746D4B08}" sibTransId="{2928DBE4-6A62-4724-9DDC-7311B73E5CBC}"/>
    <dgm:cxn modelId="{B25219ED-29E9-4EC4-8E9A-AB9CC77957E6}" type="presOf" srcId="{458515E9-818C-432C-8630-E899909EF22F}" destId="{2609523A-7378-4F55-8D13-4A5D6CABA0D2}" srcOrd="0" destOrd="0" presId="urn:microsoft.com/office/officeart/2005/8/layout/hList1"/>
    <dgm:cxn modelId="{A6A25E9E-6685-46AB-973C-E876A7E5DA2D}" type="presOf" srcId="{B905A591-C107-4427-AC57-D80C1E076682}" destId="{D20387F9-BA37-46EF-A4BE-7241A3A683BB}" srcOrd="0" destOrd="2" presId="urn:microsoft.com/office/officeart/2005/8/layout/hList1"/>
    <dgm:cxn modelId="{B30E4A13-FAD4-40FD-AFA3-59632D14196E}" srcId="{458515E9-818C-432C-8630-E899909EF22F}" destId="{DDEFFE68-FF2D-4759-9BB2-5E2F324CF11E}" srcOrd="3" destOrd="0" parTransId="{01744077-36B6-4353-87A7-821E9A44F8DC}" sibTransId="{DCC9571B-C891-4214-9229-804DCA933677}"/>
    <dgm:cxn modelId="{E21E995C-E0A0-44DA-B214-BB0E31B21C4F}" srcId="{458515E9-818C-432C-8630-E899909EF22F}" destId="{42ECB398-BDE7-4854-A411-1F9FE3940F98}" srcOrd="0" destOrd="0" parTransId="{4D885897-85C1-4153-B0D8-57C46AE8D6A0}" sibTransId="{CCB5BA4C-93F4-4A4B-B51D-48F24742AAC8}"/>
    <dgm:cxn modelId="{B560AA2A-EB23-4C9E-8E93-91DDDD529D57}" srcId="{458515E9-818C-432C-8630-E899909EF22F}" destId="{899E125A-BFAC-4C10-A1EC-293BAA8D43D2}" srcOrd="1" destOrd="0" parTransId="{EA7A16A3-1FE3-4593-BA1A-C09F92CD54DF}" sibTransId="{9CCC7282-5834-484F-BDD1-6CE9B8EB2DE4}"/>
    <dgm:cxn modelId="{57D1833F-08A0-4E4A-99A8-A9DB0E10D313}" type="presOf" srcId="{42ECB398-BDE7-4854-A411-1F9FE3940F98}" destId="{D20387F9-BA37-46EF-A4BE-7241A3A683BB}" srcOrd="0" destOrd="0" presId="urn:microsoft.com/office/officeart/2005/8/layout/hList1"/>
    <dgm:cxn modelId="{07804088-B969-452A-94E1-8ABFDAB853CD}" type="presOf" srcId="{DDEFFE68-FF2D-4759-9BB2-5E2F324CF11E}" destId="{D20387F9-BA37-46EF-A4BE-7241A3A683BB}" srcOrd="0" destOrd="3" presId="urn:microsoft.com/office/officeart/2005/8/layout/hList1"/>
    <dgm:cxn modelId="{9AB4FC8F-509F-44D5-A67A-0B46B883861D}" srcId="{FD0A3896-849E-40C1-9F19-005F87462E36}" destId="{458515E9-818C-432C-8630-E899909EF22F}" srcOrd="0" destOrd="0" parTransId="{F3EBE269-7840-43B7-BF5E-6B5C88265979}" sibTransId="{0397287A-3970-420D-8DBF-3D2A08EE0589}"/>
    <dgm:cxn modelId="{4FD53D61-921F-4E47-BD9E-B6106AF764D8}" type="presOf" srcId="{899E125A-BFAC-4C10-A1EC-293BAA8D43D2}" destId="{D20387F9-BA37-46EF-A4BE-7241A3A683BB}" srcOrd="0" destOrd="1" presId="urn:microsoft.com/office/officeart/2005/8/layout/hList1"/>
    <dgm:cxn modelId="{6241E513-1398-4F1D-9553-F2159E460B7F}" type="presParOf" srcId="{ECFAFD86-1031-454F-AB87-74053EFAEF74}" destId="{04FCD061-CF02-4DFB-9BB9-70219246361B}" srcOrd="0" destOrd="0" presId="urn:microsoft.com/office/officeart/2005/8/layout/hList1"/>
    <dgm:cxn modelId="{09E37168-B18E-43DB-A984-CA63E0957073}" type="presParOf" srcId="{04FCD061-CF02-4DFB-9BB9-70219246361B}" destId="{2609523A-7378-4F55-8D13-4A5D6CABA0D2}" srcOrd="0" destOrd="0" presId="urn:microsoft.com/office/officeart/2005/8/layout/hList1"/>
    <dgm:cxn modelId="{C88282FC-730D-4D42-904B-722A07013690}" type="presParOf" srcId="{04FCD061-CF02-4DFB-9BB9-70219246361B}" destId="{D20387F9-BA37-46EF-A4BE-7241A3A683B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A84C21-C5A7-4399-917A-66B2654825AD}" type="doc">
      <dgm:prSet loTypeId="urn:microsoft.com/office/officeart/2005/8/layout/hierarchy4" loCatId="list" qsTypeId="urn:microsoft.com/office/officeart/2005/8/quickstyle/simple1" qsCatId="simple" csTypeId="urn:microsoft.com/office/officeart/2005/8/colors/accent1_2" csCatId="accent1"/>
      <dgm:spPr/>
      <dgm:t>
        <a:bodyPr/>
        <a:lstStyle/>
        <a:p>
          <a:endParaRPr lang="ru-RU"/>
        </a:p>
      </dgm:t>
    </dgm:pt>
    <dgm:pt modelId="{2F2E48AB-32EF-435D-BA76-0AC732062006}">
      <dgm:prSet/>
      <dgm:spPr/>
      <dgm:t>
        <a:bodyPr/>
        <a:lstStyle/>
        <a:p>
          <a:pPr rtl="0"/>
          <a:r>
            <a:rPr lang="kk-KZ" dirty="0" smtClean="0"/>
            <a:t>Егер қысқа мерзімді  қаржы инвестициялар сатып алу мен ағымдағы ең аз бағамен есепке алынса, онда баланстық құн жеке инвестиция негізінде анықталады. Қысқа мерзімді  қаржы инвестициялардың ағымдағы құны өзгерісінен болған табыс немесе шығын сол орын алған есепті кезенде танылады.</a:t>
          </a:r>
          <a:endParaRPr lang="ru-RU" dirty="0"/>
        </a:p>
      </dgm:t>
    </dgm:pt>
    <dgm:pt modelId="{52226CD4-294B-42C7-8403-95B33C7E3321}" type="parTrans" cxnId="{410B0638-6CEA-4F0D-A2BF-EE28CDA723EA}">
      <dgm:prSet/>
      <dgm:spPr/>
      <dgm:t>
        <a:bodyPr/>
        <a:lstStyle/>
        <a:p>
          <a:endParaRPr lang="ru-RU"/>
        </a:p>
      </dgm:t>
    </dgm:pt>
    <dgm:pt modelId="{8F2AF50F-329A-4345-B874-1F960AEA4D8C}" type="sibTrans" cxnId="{410B0638-6CEA-4F0D-A2BF-EE28CDA723EA}">
      <dgm:prSet/>
      <dgm:spPr/>
      <dgm:t>
        <a:bodyPr/>
        <a:lstStyle/>
        <a:p>
          <a:endParaRPr lang="ru-RU"/>
        </a:p>
      </dgm:t>
    </dgm:pt>
    <dgm:pt modelId="{F37B4DE2-9B79-4B59-B19E-4CF5697BFE92}">
      <dgm:prSet/>
      <dgm:spPr/>
      <dgm:t>
        <a:bodyPr/>
        <a:lstStyle/>
        <a:p>
          <a:pPr rtl="0"/>
          <a:r>
            <a:rPr lang="kk-KZ" smtClean="0"/>
            <a:t>Облигациялар аудитіне облигация шығару сәтінде эмиссия жобасында жарияланған олар бойынша проценттер нарықта айналатын сол топтағы облигациялар жөніндегі проценттер мен әрқашан үйлеспейтінін есте сақтау керек.</a:t>
          </a:r>
          <a:endParaRPr lang="ru-RU"/>
        </a:p>
      </dgm:t>
    </dgm:pt>
    <dgm:pt modelId="{8F108B8C-B08A-4133-98E0-0141AE95322C}" type="parTrans" cxnId="{207402F7-F782-4172-94DD-81B7F88107F9}">
      <dgm:prSet/>
      <dgm:spPr/>
      <dgm:t>
        <a:bodyPr/>
        <a:lstStyle/>
        <a:p>
          <a:endParaRPr lang="ru-RU"/>
        </a:p>
      </dgm:t>
    </dgm:pt>
    <dgm:pt modelId="{ED50BBF0-2163-4F38-8928-3C560C7131FF}" type="sibTrans" cxnId="{207402F7-F782-4172-94DD-81B7F88107F9}">
      <dgm:prSet/>
      <dgm:spPr/>
      <dgm:t>
        <a:bodyPr/>
        <a:lstStyle/>
        <a:p>
          <a:endParaRPr lang="ru-RU"/>
        </a:p>
      </dgm:t>
    </dgm:pt>
    <dgm:pt modelId="{C248D5BE-B99D-4B66-A5E6-DB5448A6BF78}" type="pres">
      <dgm:prSet presAssocID="{00A84C21-C5A7-4399-917A-66B2654825AD}" presName="Name0" presStyleCnt="0">
        <dgm:presLayoutVars>
          <dgm:chPref val="1"/>
          <dgm:dir/>
          <dgm:animOne val="branch"/>
          <dgm:animLvl val="lvl"/>
          <dgm:resizeHandles/>
        </dgm:presLayoutVars>
      </dgm:prSet>
      <dgm:spPr/>
      <dgm:t>
        <a:bodyPr/>
        <a:lstStyle/>
        <a:p>
          <a:endParaRPr lang="ru-RU"/>
        </a:p>
      </dgm:t>
    </dgm:pt>
    <dgm:pt modelId="{49567E37-3471-4FE8-A634-5FC157F3BC49}" type="pres">
      <dgm:prSet presAssocID="{2F2E48AB-32EF-435D-BA76-0AC732062006}" presName="vertOne" presStyleCnt="0"/>
      <dgm:spPr/>
    </dgm:pt>
    <dgm:pt modelId="{30F876E2-8F0C-4514-A522-8D3FE64DD9AB}" type="pres">
      <dgm:prSet presAssocID="{2F2E48AB-32EF-435D-BA76-0AC732062006}" presName="txOne" presStyleLbl="node0" presStyleIdx="0" presStyleCnt="1">
        <dgm:presLayoutVars>
          <dgm:chPref val="3"/>
        </dgm:presLayoutVars>
      </dgm:prSet>
      <dgm:spPr/>
      <dgm:t>
        <a:bodyPr/>
        <a:lstStyle/>
        <a:p>
          <a:endParaRPr lang="ru-RU"/>
        </a:p>
      </dgm:t>
    </dgm:pt>
    <dgm:pt modelId="{BC2BCCC6-050B-4941-B321-84FFC7A6976F}" type="pres">
      <dgm:prSet presAssocID="{2F2E48AB-32EF-435D-BA76-0AC732062006}" presName="parTransOne" presStyleCnt="0"/>
      <dgm:spPr/>
    </dgm:pt>
    <dgm:pt modelId="{99746F41-6698-4360-AE36-CBBFBA1F5AA8}" type="pres">
      <dgm:prSet presAssocID="{2F2E48AB-32EF-435D-BA76-0AC732062006}" presName="horzOne" presStyleCnt="0"/>
      <dgm:spPr/>
    </dgm:pt>
    <dgm:pt modelId="{797C4773-FA69-444C-B680-19079F85F96A}" type="pres">
      <dgm:prSet presAssocID="{F37B4DE2-9B79-4B59-B19E-4CF5697BFE92}" presName="vertTwo" presStyleCnt="0"/>
      <dgm:spPr/>
    </dgm:pt>
    <dgm:pt modelId="{08E5EBD6-03B7-4954-B3EF-E1F8CEEA35C1}" type="pres">
      <dgm:prSet presAssocID="{F37B4DE2-9B79-4B59-B19E-4CF5697BFE92}" presName="txTwo" presStyleLbl="node2" presStyleIdx="0" presStyleCnt="1">
        <dgm:presLayoutVars>
          <dgm:chPref val="3"/>
        </dgm:presLayoutVars>
      </dgm:prSet>
      <dgm:spPr/>
      <dgm:t>
        <a:bodyPr/>
        <a:lstStyle/>
        <a:p>
          <a:endParaRPr lang="ru-RU"/>
        </a:p>
      </dgm:t>
    </dgm:pt>
    <dgm:pt modelId="{CF8DF605-9965-4F96-9C70-BE74E86CA155}" type="pres">
      <dgm:prSet presAssocID="{F37B4DE2-9B79-4B59-B19E-4CF5697BFE92}" presName="horzTwo" presStyleCnt="0"/>
      <dgm:spPr/>
    </dgm:pt>
  </dgm:ptLst>
  <dgm:cxnLst>
    <dgm:cxn modelId="{CF2F3AC4-BEB6-4922-AC91-71CE13F96407}" type="presOf" srcId="{2F2E48AB-32EF-435D-BA76-0AC732062006}" destId="{30F876E2-8F0C-4514-A522-8D3FE64DD9AB}" srcOrd="0" destOrd="0" presId="urn:microsoft.com/office/officeart/2005/8/layout/hierarchy4"/>
    <dgm:cxn modelId="{410B0638-6CEA-4F0D-A2BF-EE28CDA723EA}" srcId="{00A84C21-C5A7-4399-917A-66B2654825AD}" destId="{2F2E48AB-32EF-435D-BA76-0AC732062006}" srcOrd="0" destOrd="0" parTransId="{52226CD4-294B-42C7-8403-95B33C7E3321}" sibTransId="{8F2AF50F-329A-4345-B874-1F960AEA4D8C}"/>
    <dgm:cxn modelId="{207402F7-F782-4172-94DD-81B7F88107F9}" srcId="{2F2E48AB-32EF-435D-BA76-0AC732062006}" destId="{F37B4DE2-9B79-4B59-B19E-4CF5697BFE92}" srcOrd="0" destOrd="0" parTransId="{8F108B8C-B08A-4133-98E0-0141AE95322C}" sibTransId="{ED50BBF0-2163-4F38-8928-3C560C7131FF}"/>
    <dgm:cxn modelId="{1E1DF272-5DD7-458A-A066-40F47865931B}" type="presOf" srcId="{00A84C21-C5A7-4399-917A-66B2654825AD}" destId="{C248D5BE-B99D-4B66-A5E6-DB5448A6BF78}" srcOrd="0" destOrd="0" presId="urn:microsoft.com/office/officeart/2005/8/layout/hierarchy4"/>
    <dgm:cxn modelId="{AA330A2A-4B77-426F-8689-DB70B27CD786}" type="presOf" srcId="{F37B4DE2-9B79-4B59-B19E-4CF5697BFE92}" destId="{08E5EBD6-03B7-4954-B3EF-E1F8CEEA35C1}" srcOrd="0" destOrd="0" presId="urn:microsoft.com/office/officeart/2005/8/layout/hierarchy4"/>
    <dgm:cxn modelId="{DB7793B3-3964-4F99-9EAE-44DE19E987C0}" type="presParOf" srcId="{C248D5BE-B99D-4B66-A5E6-DB5448A6BF78}" destId="{49567E37-3471-4FE8-A634-5FC157F3BC49}" srcOrd="0" destOrd="0" presId="urn:microsoft.com/office/officeart/2005/8/layout/hierarchy4"/>
    <dgm:cxn modelId="{FA8084D9-7ECA-4989-AA94-46DE924C7F96}" type="presParOf" srcId="{49567E37-3471-4FE8-A634-5FC157F3BC49}" destId="{30F876E2-8F0C-4514-A522-8D3FE64DD9AB}" srcOrd="0" destOrd="0" presId="urn:microsoft.com/office/officeart/2005/8/layout/hierarchy4"/>
    <dgm:cxn modelId="{40850287-19EE-412B-B79F-99C691F03AD3}" type="presParOf" srcId="{49567E37-3471-4FE8-A634-5FC157F3BC49}" destId="{BC2BCCC6-050B-4941-B321-84FFC7A6976F}" srcOrd="1" destOrd="0" presId="urn:microsoft.com/office/officeart/2005/8/layout/hierarchy4"/>
    <dgm:cxn modelId="{10BEFF59-1BDC-4B44-88AF-573372F31245}" type="presParOf" srcId="{49567E37-3471-4FE8-A634-5FC157F3BC49}" destId="{99746F41-6698-4360-AE36-CBBFBA1F5AA8}" srcOrd="2" destOrd="0" presId="urn:microsoft.com/office/officeart/2005/8/layout/hierarchy4"/>
    <dgm:cxn modelId="{376241C1-97BA-4CB0-99DE-A35976EE6380}" type="presParOf" srcId="{99746F41-6698-4360-AE36-CBBFBA1F5AA8}" destId="{797C4773-FA69-444C-B680-19079F85F96A}" srcOrd="0" destOrd="0" presId="urn:microsoft.com/office/officeart/2005/8/layout/hierarchy4"/>
    <dgm:cxn modelId="{A6EDF046-122C-42C7-A0F8-188506B600F8}" type="presParOf" srcId="{797C4773-FA69-444C-B680-19079F85F96A}" destId="{08E5EBD6-03B7-4954-B3EF-E1F8CEEA35C1}" srcOrd="0" destOrd="0" presId="urn:microsoft.com/office/officeart/2005/8/layout/hierarchy4"/>
    <dgm:cxn modelId="{AAFA26D4-4217-44B6-BD27-6D31137FB0DD}" type="presParOf" srcId="{797C4773-FA69-444C-B680-19079F85F96A}" destId="{CF8DF605-9965-4F96-9C70-BE74E86CA15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48C55C-FB17-494E-B41F-692532A7E924}" type="doc">
      <dgm:prSet loTypeId="urn:microsoft.com/office/officeart/2005/8/layout/rings+Icon" loCatId="officeonline" qsTypeId="urn:microsoft.com/office/officeart/2005/8/quickstyle/simple1" qsCatId="simple" csTypeId="urn:microsoft.com/office/officeart/2005/8/colors/accent1_2" csCatId="accent1"/>
      <dgm:spPr/>
      <dgm:t>
        <a:bodyPr/>
        <a:lstStyle/>
        <a:p>
          <a:endParaRPr lang="ru-RU"/>
        </a:p>
      </dgm:t>
    </dgm:pt>
    <dgm:pt modelId="{7977AFE8-DD11-4C4D-A327-C944196624DE}">
      <dgm:prSet/>
      <dgm:spPr/>
      <dgm:t>
        <a:bodyPr/>
        <a:lstStyle/>
        <a:p>
          <a:pPr rtl="0"/>
          <a:r>
            <a:rPr lang="ru-RU" dirty="0" err="1" smtClean="0"/>
            <a:t>Әрбір</a:t>
          </a:r>
          <a:r>
            <a:rPr lang="ru-RU" dirty="0" smtClean="0"/>
            <a:t> </a:t>
          </a:r>
          <a:r>
            <a:rPr lang="ru-RU" dirty="0" err="1" smtClean="0"/>
            <a:t>шаруашылық</a:t>
          </a:r>
          <a:r>
            <a:rPr lang="ru-RU" dirty="0" smtClean="0"/>
            <a:t> </a:t>
          </a:r>
          <a:r>
            <a:rPr lang="ru-RU" dirty="0" err="1" smtClean="0"/>
            <a:t>жүргізуші</a:t>
          </a:r>
          <a:r>
            <a:rPr lang="ru-RU" dirty="0" smtClean="0"/>
            <a:t> субъект </a:t>
          </a:r>
          <a:r>
            <a:rPr lang="ru-RU" dirty="0" err="1" smtClean="0"/>
            <a:t>есеп</a:t>
          </a:r>
          <a:r>
            <a:rPr lang="ru-RU" dirty="0" smtClean="0"/>
            <a:t> </a:t>
          </a:r>
          <a:r>
            <a:rPr lang="ru-RU" dirty="0" err="1" smtClean="0"/>
            <a:t>саясатында</a:t>
          </a:r>
          <a:r>
            <a:rPr lang="ru-RU" dirty="0" smtClean="0"/>
            <a:t> </a:t>
          </a:r>
          <a:r>
            <a:rPr lang="ru-RU" dirty="0" err="1" smtClean="0"/>
            <a:t>қолда</a:t>
          </a:r>
          <a:r>
            <a:rPr lang="ru-RU" dirty="0" smtClean="0"/>
            <a:t> бар </a:t>
          </a:r>
          <a:r>
            <a:rPr lang="ru-RU" dirty="0" err="1" smtClean="0"/>
            <a:t>құндылықты</a:t>
          </a:r>
          <a:r>
            <a:rPr lang="ru-RU" dirty="0" smtClean="0"/>
            <a:t> </a:t>
          </a:r>
          <a:r>
            <a:rPr lang="ru-RU" dirty="0" err="1" smtClean="0"/>
            <a:t>қайта</a:t>
          </a:r>
          <a:r>
            <a:rPr lang="ru-RU" dirty="0" smtClean="0"/>
            <a:t> </a:t>
          </a:r>
          <a:r>
            <a:rPr lang="ru-RU" dirty="0" err="1" smtClean="0"/>
            <a:t>бағалаудың</a:t>
          </a:r>
          <a:r>
            <a:rPr lang="ru-RU" dirty="0" smtClean="0"/>
            <a:t> </a:t>
          </a:r>
          <a:r>
            <a:rPr lang="ru-RU" dirty="0" err="1" smtClean="0"/>
            <a:t>мерзімділігін</a:t>
          </a:r>
          <a:r>
            <a:rPr lang="ru-RU" dirty="0" smtClean="0"/>
            <a:t>  </a:t>
          </a:r>
          <a:r>
            <a:rPr lang="ru-RU" dirty="0" err="1" smtClean="0"/>
            <a:t>басқарушы</a:t>
          </a:r>
          <a:r>
            <a:rPr lang="ru-RU" dirty="0" smtClean="0"/>
            <a:t> </a:t>
          </a:r>
          <a:r>
            <a:rPr lang="ru-RU" dirty="0" err="1" smtClean="0"/>
            <a:t>кеңес</a:t>
          </a:r>
          <a:r>
            <a:rPr lang="ru-RU" dirty="0" smtClean="0"/>
            <a:t> </a:t>
          </a:r>
          <a:r>
            <a:rPr lang="ru-RU" dirty="0" err="1" smtClean="0"/>
            <a:t>белгілейтін</a:t>
          </a:r>
          <a:r>
            <a:rPr lang="ru-RU" dirty="0" smtClean="0"/>
            <a:t> </a:t>
          </a:r>
          <a:r>
            <a:rPr lang="ru-RU" dirty="0" err="1" smtClean="0"/>
            <a:t>әділетті</a:t>
          </a:r>
          <a:r>
            <a:rPr lang="ru-RU" dirty="0" smtClean="0"/>
            <a:t> </a:t>
          </a:r>
          <a:r>
            <a:rPr lang="ru-RU" dirty="0" err="1" smtClean="0"/>
            <a:t>құн</a:t>
          </a:r>
          <a:r>
            <a:rPr lang="ru-RU" dirty="0" smtClean="0"/>
            <a:t> </a:t>
          </a:r>
          <a:r>
            <a:rPr lang="ru-RU" dirty="0" err="1" smtClean="0"/>
            <a:t>бойынша</a:t>
          </a:r>
          <a:r>
            <a:rPr lang="ru-RU" dirty="0" smtClean="0"/>
            <a:t> </a:t>
          </a:r>
          <a:r>
            <a:rPr lang="ru-RU" dirty="0" err="1" smtClean="0"/>
            <a:t>негіздемесін</a:t>
          </a:r>
          <a:r>
            <a:rPr lang="ru-RU" dirty="0" smtClean="0"/>
            <a:t> </a:t>
          </a:r>
          <a:r>
            <a:rPr lang="ru-RU" dirty="0" err="1" smtClean="0"/>
            <a:t>ескереді</a:t>
          </a:r>
          <a:r>
            <a:rPr lang="ru-RU" dirty="0" smtClean="0"/>
            <a:t>.</a:t>
          </a:r>
          <a:endParaRPr lang="ru-RU" dirty="0"/>
        </a:p>
      </dgm:t>
    </dgm:pt>
    <dgm:pt modelId="{034CC1A1-1A59-4AAB-810F-0BEECE3CA625}" type="parTrans" cxnId="{6E78F660-D4DC-476E-944B-87D5AC3E5FB3}">
      <dgm:prSet/>
      <dgm:spPr/>
      <dgm:t>
        <a:bodyPr/>
        <a:lstStyle/>
        <a:p>
          <a:endParaRPr lang="ru-RU"/>
        </a:p>
      </dgm:t>
    </dgm:pt>
    <dgm:pt modelId="{A232984E-59B4-415C-92AC-2AA5F324EFC0}" type="sibTrans" cxnId="{6E78F660-D4DC-476E-944B-87D5AC3E5FB3}">
      <dgm:prSet/>
      <dgm:spPr/>
      <dgm:t>
        <a:bodyPr/>
        <a:lstStyle/>
        <a:p>
          <a:endParaRPr lang="ru-RU"/>
        </a:p>
      </dgm:t>
    </dgm:pt>
    <dgm:pt modelId="{80700870-CDB3-4F49-9C90-68413998AD43}">
      <dgm:prSet/>
      <dgm:spPr/>
      <dgm:t>
        <a:bodyPr/>
        <a:lstStyle/>
        <a:p>
          <a:pPr rtl="0"/>
          <a:r>
            <a:rPr lang="ru-RU" dirty="0" err="1" smtClean="0"/>
            <a:t>Сонымен</a:t>
          </a:r>
          <a:r>
            <a:rPr lang="ru-RU" dirty="0" smtClean="0"/>
            <a:t> </a:t>
          </a:r>
          <a:r>
            <a:rPr lang="ru-RU" dirty="0" err="1" smtClean="0"/>
            <a:t>бірге</a:t>
          </a:r>
          <a:r>
            <a:rPr lang="ru-RU" dirty="0" smtClean="0"/>
            <a:t> </a:t>
          </a:r>
          <a:r>
            <a:rPr lang="ru-RU" dirty="0" err="1" smtClean="0"/>
            <a:t>арттыру</a:t>
          </a:r>
          <a:r>
            <a:rPr lang="ru-RU" dirty="0" smtClean="0"/>
            <a:t> </a:t>
          </a:r>
          <a:r>
            <a:rPr lang="ru-RU" dirty="0" err="1" smtClean="0"/>
            <a:t>жағына</a:t>
          </a:r>
          <a:r>
            <a:rPr lang="ru-RU" dirty="0" smtClean="0"/>
            <a:t> </a:t>
          </a:r>
          <a:r>
            <a:rPr lang="ru-RU" dirty="0" err="1" smtClean="0"/>
            <a:t>қарай</a:t>
          </a:r>
          <a:r>
            <a:rPr lang="ru-RU" dirty="0" smtClean="0"/>
            <a:t> </a:t>
          </a:r>
          <a:r>
            <a:rPr lang="ru-RU" dirty="0" err="1" smtClean="0"/>
            <a:t>жасалған</a:t>
          </a:r>
          <a:r>
            <a:rPr lang="ru-RU" dirty="0" smtClean="0"/>
            <a:t> </a:t>
          </a:r>
          <a:r>
            <a:rPr lang="ru-RU" dirty="0" err="1" smtClean="0"/>
            <a:t>қайта</a:t>
          </a:r>
          <a:r>
            <a:rPr lang="ru-RU" dirty="0" smtClean="0"/>
            <a:t> </a:t>
          </a:r>
          <a:r>
            <a:rPr lang="ru-RU" dirty="0" err="1" smtClean="0"/>
            <a:t>бағалау</a:t>
          </a:r>
          <a:r>
            <a:rPr lang="ru-RU" dirty="0" smtClean="0"/>
            <a:t> </a:t>
          </a:r>
          <a:r>
            <a:rPr lang="ru-RU" dirty="0" err="1" smtClean="0"/>
            <a:t>сомасы</a:t>
          </a:r>
          <a:r>
            <a:rPr lang="ru-RU" dirty="0" smtClean="0"/>
            <a:t> </a:t>
          </a:r>
          <a:r>
            <a:rPr lang="ru-RU" dirty="0" err="1" smtClean="0"/>
            <a:t>меншікті</a:t>
          </a:r>
          <a:r>
            <a:rPr lang="ru-RU" dirty="0" smtClean="0"/>
            <a:t> </a:t>
          </a:r>
          <a:r>
            <a:rPr lang="ru-RU" dirty="0" err="1" smtClean="0"/>
            <a:t>капиталды</a:t>
          </a:r>
          <a:r>
            <a:rPr lang="ru-RU" dirty="0" smtClean="0"/>
            <a:t> </a:t>
          </a:r>
          <a:r>
            <a:rPr lang="ru-RU" dirty="0" err="1" smtClean="0"/>
            <a:t>ұлғайтуға</a:t>
          </a:r>
          <a:r>
            <a:rPr lang="ru-RU" dirty="0" smtClean="0"/>
            <a:t> </a:t>
          </a:r>
          <a:r>
            <a:rPr lang="ru-RU" dirty="0" err="1" smtClean="0"/>
            <a:t>жатқызылады</a:t>
          </a:r>
          <a:r>
            <a:rPr lang="ru-RU" dirty="0" smtClean="0"/>
            <a:t>, ал </a:t>
          </a:r>
          <a:r>
            <a:rPr lang="ru-RU" dirty="0" err="1" smtClean="0"/>
            <a:t>қайта</a:t>
          </a:r>
          <a:r>
            <a:rPr lang="ru-RU" dirty="0" smtClean="0"/>
            <a:t> </a:t>
          </a:r>
          <a:r>
            <a:rPr lang="ru-RU" dirty="0" err="1" smtClean="0"/>
            <a:t>бағаланған</a:t>
          </a:r>
          <a:r>
            <a:rPr lang="ru-RU" dirty="0" smtClean="0"/>
            <a:t> </a:t>
          </a:r>
          <a:r>
            <a:rPr lang="ru-RU" dirty="0" err="1" smtClean="0"/>
            <a:t>қаржы</a:t>
          </a:r>
          <a:r>
            <a:rPr lang="ru-RU" dirty="0" smtClean="0"/>
            <a:t> </a:t>
          </a:r>
          <a:r>
            <a:rPr lang="ru-RU" dirty="0" err="1" smtClean="0"/>
            <a:t>инвестициялар</a:t>
          </a:r>
          <a:r>
            <a:rPr lang="ru-RU" dirty="0" smtClean="0"/>
            <a:t> </a:t>
          </a:r>
          <a:r>
            <a:rPr lang="ru-RU" dirty="0" err="1" smtClean="0"/>
            <a:t>істен</a:t>
          </a:r>
          <a:r>
            <a:rPr lang="ru-RU" dirty="0" smtClean="0"/>
            <a:t> </a:t>
          </a:r>
          <a:r>
            <a:rPr lang="ru-RU" dirty="0" err="1" smtClean="0"/>
            <a:t>шығарылған</a:t>
          </a:r>
          <a:r>
            <a:rPr lang="ru-RU" dirty="0" smtClean="0"/>
            <a:t> </a:t>
          </a:r>
          <a:r>
            <a:rPr lang="ru-RU" dirty="0" err="1" smtClean="0"/>
            <a:t>жағдайда</a:t>
          </a:r>
          <a:r>
            <a:rPr lang="ru-RU" dirty="0" smtClean="0"/>
            <a:t> </a:t>
          </a:r>
          <a:r>
            <a:rPr lang="ru-RU" dirty="0" err="1" smtClean="0"/>
            <a:t>бұл</a:t>
          </a:r>
          <a:r>
            <a:rPr lang="ru-RU" dirty="0" smtClean="0"/>
            <a:t> </a:t>
          </a:r>
          <a:r>
            <a:rPr lang="ru-RU" dirty="0" err="1" smtClean="0"/>
            <a:t>сомма</a:t>
          </a:r>
          <a:r>
            <a:rPr lang="ru-RU" dirty="0" smtClean="0"/>
            <a:t> </a:t>
          </a:r>
          <a:r>
            <a:rPr lang="ru-RU" dirty="0" err="1" smtClean="0"/>
            <a:t>кіріс</a:t>
          </a:r>
          <a:r>
            <a:rPr lang="ru-RU" dirty="0" smtClean="0"/>
            <a:t> </a:t>
          </a:r>
          <a:r>
            <a:rPr lang="ru-RU" dirty="0" err="1" smtClean="0"/>
            <a:t>деп</a:t>
          </a:r>
          <a:r>
            <a:rPr lang="ru-RU" dirty="0" smtClean="0"/>
            <a:t> </a:t>
          </a:r>
          <a:r>
            <a:rPr lang="ru-RU" dirty="0" err="1" smtClean="0"/>
            <a:t>танылады</a:t>
          </a:r>
          <a:r>
            <a:rPr lang="ru-RU" dirty="0" smtClean="0"/>
            <a:t>.</a:t>
          </a:r>
          <a:endParaRPr lang="ru-RU" dirty="0"/>
        </a:p>
      </dgm:t>
    </dgm:pt>
    <dgm:pt modelId="{069D6E45-0E1D-449C-A985-E13B258B9885}" type="parTrans" cxnId="{8A37C565-7C39-4984-912A-C5DB736DFD89}">
      <dgm:prSet/>
      <dgm:spPr/>
      <dgm:t>
        <a:bodyPr/>
        <a:lstStyle/>
        <a:p>
          <a:endParaRPr lang="ru-RU"/>
        </a:p>
      </dgm:t>
    </dgm:pt>
    <dgm:pt modelId="{8DE7A316-63BE-4837-A14E-490B43C89FC5}" type="sibTrans" cxnId="{8A37C565-7C39-4984-912A-C5DB736DFD89}">
      <dgm:prSet/>
      <dgm:spPr/>
      <dgm:t>
        <a:bodyPr/>
        <a:lstStyle/>
        <a:p>
          <a:endParaRPr lang="ru-RU"/>
        </a:p>
      </dgm:t>
    </dgm:pt>
    <dgm:pt modelId="{CD2C53A4-02B0-49AE-8687-0E8DD13EDF12}" type="pres">
      <dgm:prSet presAssocID="{A548C55C-FB17-494E-B41F-692532A7E924}" presName="Name0" presStyleCnt="0">
        <dgm:presLayoutVars>
          <dgm:chMax val="7"/>
          <dgm:dir/>
          <dgm:resizeHandles val="exact"/>
        </dgm:presLayoutVars>
      </dgm:prSet>
      <dgm:spPr/>
      <dgm:t>
        <a:bodyPr/>
        <a:lstStyle/>
        <a:p>
          <a:endParaRPr lang="ru-RU"/>
        </a:p>
      </dgm:t>
    </dgm:pt>
    <dgm:pt modelId="{F9396784-3C37-4C97-BBB4-02FF60327160}" type="pres">
      <dgm:prSet presAssocID="{A548C55C-FB17-494E-B41F-692532A7E924}" presName="ellipse1" presStyleLbl="vennNode1" presStyleIdx="0" presStyleCnt="2">
        <dgm:presLayoutVars>
          <dgm:bulletEnabled val="1"/>
        </dgm:presLayoutVars>
      </dgm:prSet>
      <dgm:spPr/>
      <dgm:t>
        <a:bodyPr/>
        <a:lstStyle/>
        <a:p>
          <a:endParaRPr lang="ru-RU"/>
        </a:p>
      </dgm:t>
    </dgm:pt>
    <dgm:pt modelId="{74E09414-4405-41AB-9FE0-B27FD521158C}" type="pres">
      <dgm:prSet presAssocID="{A548C55C-FB17-494E-B41F-692532A7E924}" presName="ellipse2" presStyleLbl="vennNode1" presStyleIdx="1" presStyleCnt="2">
        <dgm:presLayoutVars>
          <dgm:bulletEnabled val="1"/>
        </dgm:presLayoutVars>
      </dgm:prSet>
      <dgm:spPr/>
      <dgm:t>
        <a:bodyPr/>
        <a:lstStyle/>
        <a:p>
          <a:endParaRPr lang="ru-RU"/>
        </a:p>
      </dgm:t>
    </dgm:pt>
  </dgm:ptLst>
  <dgm:cxnLst>
    <dgm:cxn modelId="{7FF1E42A-6BA7-4681-A666-2289A4F86E6E}" type="presOf" srcId="{7977AFE8-DD11-4C4D-A327-C944196624DE}" destId="{F9396784-3C37-4C97-BBB4-02FF60327160}" srcOrd="0" destOrd="0" presId="urn:microsoft.com/office/officeart/2005/8/layout/rings+Icon"/>
    <dgm:cxn modelId="{6E78F660-D4DC-476E-944B-87D5AC3E5FB3}" srcId="{A548C55C-FB17-494E-B41F-692532A7E924}" destId="{7977AFE8-DD11-4C4D-A327-C944196624DE}" srcOrd="0" destOrd="0" parTransId="{034CC1A1-1A59-4AAB-810F-0BEECE3CA625}" sibTransId="{A232984E-59B4-415C-92AC-2AA5F324EFC0}"/>
    <dgm:cxn modelId="{8A37C565-7C39-4984-912A-C5DB736DFD89}" srcId="{A548C55C-FB17-494E-B41F-692532A7E924}" destId="{80700870-CDB3-4F49-9C90-68413998AD43}" srcOrd="1" destOrd="0" parTransId="{069D6E45-0E1D-449C-A985-E13B258B9885}" sibTransId="{8DE7A316-63BE-4837-A14E-490B43C89FC5}"/>
    <dgm:cxn modelId="{F2498DB4-EF71-4E22-BE38-F8C486C06F70}" type="presOf" srcId="{80700870-CDB3-4F49-9C90-68413998AD43}" destId="{74E09414-4405-41AB-9FE0-B27FD521158C}" srcOrd="0" destOrd="0" presId="urn:microsoft.com/office/officeart/2005/8/layout/rings+Icon"/>
    <dgm:cxn modelId="{4511F7F4-9014-4E8F-AA81-503667E57D12}" type="presOf" srcId="{A548C55C-FB17-494E-B41F-692532A7E924}" destId="{CD2C53A4-02B0-49AE-8687-0E8DD13EDF12}" srcOrd="0" destOrd="0" presId="urn:microsoft.com/office/officeart/2005/8/layout/rings+Icon"/>
    <dgm:cxn modelId="{C9BDB523-6B26-41E2-A574-0E9524BA705B}" type="presParOf" srcId="{CD2C53A4-02B0-49AE-8687-0E8DD13EDF12}" destId="{F9396784-3C37-4C97-BBB4-02FF60327160}" srcOrd="0" destOrd="0" presId="urn:microsoft.com/office/officeart/2005/8/layout/rings+Icon"/>
    <dgm:cxn modelId="{F3D73217-0CCC-4192-A660-56C390AC8CBE}" type="presParOf" srcId="{CD2C53A4-02B0-49AE-8687-0E8DD13EDF12}" destId="{74E09414-4405-41AB-9FE0-B27FD521158C}" srcOrd="1"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43F191-B220-4098-A70D-048760BC2E66}" type="doc">
      <dgm:prSet loTypeId="urn:microsoft.com/office/officeart/2009/3/layout/HorizontalOrganizationChart" loCatId="hierarchy" qsTypeId="urn:microsoft.com/office/officeart/2005/8/quickstyle/simple1" qsCatId="simple" csTypeId="urn:microsoft.com/office/officeart/2005/8/colors/accent1_2" csCatId="accent1"/>
      <dgm:spPr/>
      <dgm:t>
        <a:bodyPr/>
        <a:lstStyle/>
        <a:p>
          <a:endParaRPr lang="ru-RU"/>
        </a:p>
      </dgm:t>
    </dgm:pt>
    <dgm:pt modelId="{F2013732-13CC-4259-96FB-DED16225E971}">
      <dgm:prSet/>
      <dgm:spPr/>
      <dgm:t>
        <a:bodyPr/>
        <a:lstStyle/>
        <a:p>
          <a:pPr rtl="0"/>
          <a:r>
            <a:rPr lang="kk-KZ" dirty="0" smtClean="0"/>
            <a:t>Қысқа мерзімді инвестициялардың функционалдық аудит бағдарламасына келесі жағдайлармен басқару қызметтердің дұрыс орындалуын тексерулерді кіргізу керек:</a:t>
          </a:r>
          <a:endParaRPr lang="ru-RU" dirty="0"/>
        </a:p>
      </dgm:t>
    </dgm:pt>
    <dgm:pt modelId="{C510C080-115B-4246-B4DE-5E1A3E6D0410}" type="parTrans" cxnId="{8C7626B8-E697-4EEC-BA43-05DF55CABA93}">
      <dgm:prSet/>
      <dgm:spPr/>
      <dgm:t>
        <a:bodyPr/>
        <a:lstStyle/>
        <a:p>
          <a:endParaRPr lang="ru-RU"/>
        </a:p>
      </dgm:t>
    </dgm:pt>
    <dgm:pt modelId="{D9AAE644-0055-44E0-8A0C-D12F8D082B33}" type="sibTrans" cxnId="{8C7626B8-E697-4EEC-BA43-05DF55CABA93}">
      <dgm:prSet/>
      <dgm:spPr/>
      <dgm:t>
        <a:bodyPr/>
        <a:lstStyle/>
        <a:p>
          <a:endParaRPr lang="ru-RU"/>
        </a:p>
      </dgm:t>
    </dgm:pt>
    <dgm:pt modelId="{A1869281-BE70-43EA-8D72-7298E6D7FFA4}">
      <dgm:prSet/>
      <dgm:spPr/>
      <dgm:t>
        <a:bodyPr/>
        <a:lstStyle/>
        <a:p>
          <a:pPr rtl="0"/>
          <a:r>
            <a:rPr lang="kk-KZ" smtClean="0"/>
            <a:t>- бухгалтерлік баланста  қысқа мерзімді қаржылық инвестицияларды көрсетуін </a:t>
          </a:r>
          <a:endParaRPr lang="ru-RU"/>
        </a:p>
      </dgm:t>
    </dgm:pt>
    <dgm:pt modelId="{D055BE58-92D7-4AC7-90EB-BC06B828F691}" type="parTrans" cxnId="{37E8198B-5E8D-4AFD-A296-16C7B1EEFB29}">
      <dgm:prSet/>
      <dgm:spPr/>
      <dgm:t>
        <a:bodyPr/>
        <a:lstStyle/>
        <a:p>
          <a:endParaRPr lang="ru-RU"/>
        </a:p>
      </dgm:t>
    </dgm:pt>
    <dgm:pt modelId="{38257FD3-553F-427C-A3A6-63853CCF9522}" type="sibTrans" cxnId="{37E8198B-5E8D-4AFD-A296-16C7B1EEFB29}">
      <dgm:prSet/>
      <dgm:spPr/>
      <dgm:t>
        <a:bodyPr/>
        <a:lstStyle/>
        <a:p>
          <a:endParaRPr lang="ru-RU"/>
        </a:p>
      </dgm:t>
    </dgm:pt>
    <dgm:pt modelId="{D7A9D418-D6A1-4215-A7A5-77429D53B3F7}">
      <dgm:prSet/>
      <dgm:spPr/>
      <dgm:t>
        <a:bodyPr/>
        <a:lstStyle/>
        <a:p>
          <a:pPr rtl="0"/>
          <a:r>
            <a:rPr lang="kk-KZ" smtClean="0"/>
            <a:t>- қысқа мерзімді қаржылы инвестицияларды бағалау мен қайта бағалануын</a:t>
          </a:r>
          <a:endParaRPr lang="ru-RU"/>
        </a:p>
      </dgm:t>
    </dgm:pt>
    <dgm:pt modelId="{43DC9FE5-4B37-46D9-BC03-A902E354CBE4}" type="parTrans" cxnId="{983BD4C5-A5FC-4515-A8F8-03A2A5FC5105}">
      <dgm:prSet/>
      <dgm:spPr/>
      <dgm:t>
        <a:bodyPr/>
        <a:lstStyle/>
        <a:p>
          <a:endParaRPr lang="ru-RU"/>
        </a:p>
      </dgm:t>
    </dgm:pt>
    <dgm:pt modelId="{F8427C01-04C1-4B51-A331-3391F532FACD}" type="sibTrans" cxnId="{983BD4C5-A5FC-4515-A8F8-03A2A5FC5105}">
      <dgm:prSet/>
      <dgm:spPr/>
      <dgm:t>
        <a:bodyPr/>
        <a:lstStyle/>
        <a:p>
          <a:endParaRPr lang="ru-RU"/>
        </a:p>
      </dgm:t>
    </dgm:pt>
    <dgm:pt modelId="{6B0B5649-CECA-4CA5-864A-63F7CEB18DFF}">
      <dgm:prSet/>
      <dgm:spPr/>
      <dgm:t>
        <a:bodyPr/>
        <a:lstStyle/>
        <a:p>
          <a:pPr rtl="0"/>
          <a:r>
            <a:rPr lang="kk-KZ" smtClean="0"/>
            <a:t>- бағалы қағаздарды алу жөніндегі бухгалтерлік жазбалар жүргізуін </a:t>
          </a:r>
          <a:endParaRPr lang="ru-RU"/>
        </a:p>
      </dgm:t>
    </dgm:pt>
    <dgm:pt modelId="{D96B313D-19D2-4CD6-BF92-998B0656A7BA}" type="parTrans" cxnId="{426093C1-8677-406A-A12E-43BB0FD6394B}">
      <dgm:prSet/>
      <dgm:spPr/>
      <dgm:t>
        <a:bodyPr/>
        <a:lstStyle/>
        <a:p>
          <a:endParaRPr lang="ru-RU"/>
        </a:p>
      </dgm:t>
    </dgm:pt>
    <dgm:pt modelId="{A00A257E-23F0-434F-9DFA-9FAB44C0E944}" type="sibTrans" cxnId="{426093C1-8677-406A-A12E-43BB0FD6394B}">
      <dgm:prSet/>
      <dgm:spPr/>
      <dgm:t>
        <a:bodyPr/>
        <a:lstStyle/>
        <a:p>
          <a:endParaRPr lang="ru-RU"/>
        </a:p>
      </dgm:t>
    </dgm:pt>
    <dgm:pt modelId="{C6EE12F6-DEA4-485B-97E0-1DC2D844F4F9}">
      <dgm:prSet/>
      <dgm:spPr/>
      <dgm:t>
        <a:bodyPr/>
        <a:lstStyle/>
        <a:p>
          <a:pPr rtl="0"/>
          <a:r>
            <a:rPr lang="kk-KZ" smtClean="0"/>
            <a:t>- бағалы қағаздардын сатып алу мен номиналды бағасы арасындағы айырманы есептен шығаруын көрсету.</a:t>
          </a:r>
          <a:endParaRPr lang="ru-RU"/>
        </a:p>
      </dgm:t>
    </dgm:pt>
    <dgm:pt modelId="{B0214853-F7E9-41DC-BDFA-32A9FCB26155}" type="parTrans" cxnId="{A5966F51-33AE-4AF7-A63B-BA84E5BD6D13}">
      <dgm:prSet/>
      <dgm:spPr/>
      <dgm:t>
        <a:bodyPr/>
        <a:lstStyle/>
        <a:p>
          <a:endParaRPr lang="ru-RU"/>
        </a:p>
      </dgm:t>
    </dgm:pt>
    <dgm:pt modelId="{4663F131-D9E7-4905-9E8D-BFDB016DB111}" type="sibTrans" cxnId="{A5966F51-33AE-4AF7-A63B-BA84E5BD6D13}">
      <dgm:prSet/>
      <dgm:spPr/>
      <dgm:t>
        <a:bodyPr/>
        <a:lstStyle/>
        <a:p>
          <a:endParaRPr lang="ru-RU"/>
        </a:p>
      </dgm:t>
    </dgm:pt>
    <dgm:pt modelId="{A1E13488-E8B1-4E54-AE5D-2B9F183834D6}" type="pres">
      <dgm:prSet presAssocID="{7C43F191-B220-4098-A70D-048760BC2E66}" presName="hierChild1" presStyleCnt="0">
        <dgm:presLayoutVars>
          <dgm:orgChart val="1"/>
          <dgm:chPref val="1"/>
          <dgm:dir/>
          <dgm:animOne val="branch"/>
          <dgm:animLvl val="lvl"/>
          <dgm:resizeHandles/>
        </dgm:presLayoutVars>
      </dgm:prSet>
      <dgm:spPr/>
      <dgm:t>
        <a:bodyPr/>
        <a:lstStyle/>
        <a:p>
          <a:endParaRPr lang="ru-RU"/>
        </a:p>
      </dgm:t>
    </dgm:pt>
    <dgm:pt modelId="{21B9E4D2-12E3-4E79-889C-59B829E97D8C}" type="pres">
      <dgm:prSet presAssocID="{F2013732-13CC-4259-96FB-DED16225E971}" presName="hierRoot1" presStyleCnt="0">
        <dgm:presLayoutVars>
          <dgm:hierBranch val="init"/>
        </dgm:presLayoutVars>
      </dgm:prSet>
      <dgm:spPr/>
    </dgm:pt>
    <dgm:pt modelId="{4B306CC0-57AD-4A85-A278-1BEF58824E00}" type="pres">
      <dgm:prSet presAssocID="{F2013732-13CC-4259-96FB-DED16225E971}" presName="rootComposite1" presStyleCnt="0"/>
      <dgm:spPr/>
    </dgm:pt>
    <dgm:pt modelId="{740EC68E-AED5-4C87-8237-379A7A0204E0}" type="pres">
      <dgm:prSet presAssocID="{F2013732-13CC-4259-96FB-DED16225E971}" presName="rootText1" presStyleLbl="node0" presStyleIdx="0" presStyleCnt="1">
        <dgm:presLayoutVars>
          <dgm:chPref val="3"/>
        </dgm:presLayoutVars>
      </dgm:prSet>
      <dgm:spPr/>
      <dgm:t>
        <a:bodyPr/>
        <a:lstStyle/>
        <a:p>
          <a:endParaRPr lang="ru-RU"/>
        </a:p>
      </dgm:t>
    </dgm:pt>
    <dgm:pt modelId="{3719B7F4-9E67-40E7-AA27-B525EE11DE84}" type="pres">
      <dgm:prSet presAssocID="{F2013732-13CC-4259-96FB-DED16225E971}" presName="rootConnector1" presStyleLbl="node1" presStyleIdx="0" presStyleCnt="0"/>
      <dgm:spPr/>
      <dgm:t>
        <a:bodyPr/>
        <a:lstStyle/>
        <a:p>
          <a:endParaRPr lang="ru-RU"/>
        </a:p>
      </dgm:t>
    </dgm:pt>
    <dgm:pt modelId="{548A2517-4AB3-4C52-A262-740D2A15E7CF}" type="pres">
      <dgm:prSet presAssocID="{F2013732-13CC-4259-96FB-DED16225E971}" presName="hierChild2" presStyleCnt="0"/>
      <dgm:spPr/>
    </dgm:pt>
    <dgm:pt modelId="{59F4ADD4-BAB1-4115-BEB2-FDBADD313711}" type="pres">
      <dgm:prSet presAssocID="{D055BE58-92D7-4AC7-90EB-BC06B828F691}" presName="Name64" presStyleLbl="parChTrans1D2" presStyleIdx="0" presStyleCnt="4"/>
      <dgm:spPr/>
      <dgm:t>
        <a:bodyPr/>
        <a:lstStyle/>
        <a:p>
          <a:endParaRPr lang="ru-RU"/>
        </a:p>
      </dgm:t>
    </dgm:pt>
    <dgm:pt modelId="{375070C8-98A3-4DB7-A626-218765702CF5}" type="pres">
      <dgm:prSet presAssocID="{A1869281-BE70-43EA-8D72-7298E6D7FFA4}" presName="hierRoot2" presStyleCnt="0">
        <dgm:presLayoutVars>
          <dgm:hierBranch val="init"/>
        </dgm:presLayoutVars>
      </dgm:prSet>
      <dgm:spPr/>
    </dgm:pt>
    <dgm:pt modelId="{23A1F696-1749-4941-8C9E-D41958F497DB}" type="pres">
      <dgm:prSet presAssocID="{A1869281-BE70-43EA-8D72-7298E6D7FFA4}" presName="rootComposite" presStyleCnt="0"/>
      <dgm:spPr/>
    </dgm:pt>
    <dgm:pt modelId="{0B12E1E2-9565-46CF-9A5C-02B96D2E77A2}" type="pres">
      <dgm:prSet presAssocID="{A1869281-BE70-43EA-8D72-7298E6D7FFA4}" presName="rootText" presStyleLbl="node2" presStyleIdx="0" presStyleCnt="4">
        <dgm:presLayoutVars>
          <dgm:chPref val="3"/>
        </dgm:presLayoutVars>
      </dgm:prSet>
      <dgm:spPr/>
      <dgm:t>
        <a:bodyPr/>
        <a:lstStyle/>
        <a:p>
          <a:endParaRPr lang="ru-RU"/>
        </a:p>
      </dgm:t>
    </dgm:pt>
    <dgm:pt modelId="{B7B281FC-3A3D-4F18-AF8E-F227DEDDEE3C}" type="pres">
      <dgm:prSet presAssocID="{A1869281-BE70-43EA-8D72-7298E6D7FFA4}" presName="rootConnector" presStyleLbl="node2" presStyleIdx="0" presStyleCnt="4"/>
      <dgm:spPr/>
      <dgm:t>
        <a:bodyPr/>
        <a:lstStyle/>
        <a:p>
          <a:endParaRPr lang="ru-RU"/>
        </a:p>
      </dgm:t>
    </dgm:pt>
    <dgm:pt modelId="{4AC9B865-FB2D-47EF-B4A8-D77CE7B8FC44}" type="pres">
      <dgm:prSet presAssocID="{A1869281-BE70-43EA-8D72-7298E6D7FFA4}" presName="hierChild4" presStyleCnt="0"/>
      <dgm:spPr/>
    </dgm:pt>
    <dgm:pt modelId="{76C863FE-D60F-4DE7-B827-840FA787AD24}" type="pres">
      <dgm:prSet presAssocID="{A1869281-BE70-43EA-8D72-7298E6D7FFA4}" presName="hierChild5" presStyleCnt="0"/>
      <dgm:spPr/>
    </dgm:pt>
    <dgm:pt modelId="{880767B2-60C2-4D81-B7D0-20CC990AC0F2}" type="pres">
      <dgm:prSet presAssocID="{43DC9FE5-4B37-46D9-BC03-A902E354CBE4}" presName="Name64" presStyleLbl="parChTrans1D2" presStyleIdx="1" presStyleCnt="4"/>
      <dgm:spPr/>
      <dgm:t>
        <a:bodyPr/>
        <a:lstStyle/>
        <a:p>
          <a:endParaRPr lang="ru-RU"/>
        </a:p>
      </dgm:t>
    </dgm:pt>
    <dgm:pt modelId="{1A5DCB04-232E-4EB6-A476-C372E0C458DC}" type="pres">
      <dgm:prSet presAssocID="{D7A9D418-D6A1-4215-A7A5-77429D53B3F7}" presName="hierRoot2" presStyleCnt="0">
        <dgm:presLayoutVars>
          <dgm:hierBranch val="init"/>
        </dgm:presLayoutVars>
      </dgm:prSet>
      <dgm:spPr/>
    </dgm:pt>
    <dgm:pt modelId="{5C3EC308-C83E-4EF7-B345-2D6C9E4EA93B}" type="pres">
      <dgm:prSet presAssocID="{D7A9D418-D6A1-4215-A7A5-77429D53B3F7}" presName="rootComposite" presStyleCnt="0"/>
      <dgm:spPr/>
    </dgm:pt>
    <dgm:pt modelId="{E5CFA18E-BE3F-4BB0-93CD-75112B37CE81}" type="pres">
      <dgm:prSet presAssocID="{D7A9D418-D6A1-4215-A7A5-77429D53B3F7}" presName="rootText" presStyleLbl="node2" presStyleIdx="1" presStyleCnt="4">
        <dgm:presLayoutVars>
          <dgm:chPref val="3"/>
        </dgm:presLayoutVars>
      </dgm:prSet>
      <dgm:spPr/>
      <dgm:t>
        <a:bodyPr/>
        <a:lstStyle/>
        <a:p>
          <a:endParaRPr lang="ru-RU"/>
        </a:p>
      </dgm:t>
    </dgm:pt>
    <dgm:pt modelId="{BB3E3C70-8E51-4361-984F-1150922802E6}" type="pres">
      <dgm:prSet presAssocID="{D7A9D418-D6A1-4215-A7A5-77429D53B3F7}" presName="rootConnector" presStyleLbl="node2" presStyleIdx="1" presStyleCnt="4"/>
      <dgm:spPr/>
      <dgm:t>
        <a:bodyPr/>
        <a:lstStyle/>
        <a:p>
          <a:endParaRPr lang="ru-RU"/>
        </a:p>
      </dgm:t>
    </dgm:pt>
    <dgm:pt modelId="{7528F637-2C6E-4EE2-97D4-9E6AD49B3CC8}" type="pres">
      <dgm:prSet presAssocID="{D7A9D418-D6A1-4215-A7A5-77429D53B3F7}" presName="hierChild4" presStyleCnt="0"/>
      <dgm:spPr/>
    </dgm:pt>
    <dgm:pt modelId="{3A10C4E8-347D-4848-BC57-7CEFFD157BDB}" type="pres">
      <dgm:prSet presAssocID="{D7A9D418-D6A1-4215-A7A5-77429D53B3F7}" presName="hierChild5" presStyleCnt="0"/>
      <dgm:spPr/>
    </dgm:pt>
    <dgm:pt modelId="{6A593636-3517-40CF-9D31-FE06F4931505}" type="pres">
      <dgm:prSet presAssocID="{D96B313D-19D2-4CD6-BF92-998B0656A7BA}" presName="Name64" presStyleLbl="parChTrans1D2" presStyleIdx="2" presStyleCnt="4"/>
      <dgm:spPr/>
      <dgm:t>
        <a:bodyPr/>
        <a:lstStyle/>
        <a:p>
          <a:endParaRPr lang="ru-RU"/>
        </a:p>
      </dgm:t>
    </dgm:pt>
    <dgm:pt modelId="{B1075376-BE65-4DF0-A178-074420A775E1}" type="pres">
      <dgm:prSet presAssocID="{6B0B5649-CECA-4CA5-864A-63F7CEB18DFF}" presName="hierRoot2" presStyleCnt="0">
        <dgm:presLayoutVars>
          <dgm:hierBranch val="init"/>
        </dgm:presLayoutVars>
      </dgm:prSet>
      <dgm:spPr/>
    </dgm:pt>
    <dgm:pt modelId="{8726916F-1560-428D-B7A4-8126384D3D70}" type="pres">
      <dgm:prSet presAssocID="{6B0B5649-CECA-4CA5-864A-63F7CEB18DFF}" presName="rootComposite" presStyleCnt="0"/>
      <dgm:spPr/>
    </dgm:pt>
    <dgm:pt modelId="{DB49BF2E-8529-4EC6-BC18-AA2B717F25A7}" type="pres">
      <dgm:prSet presAssocID="{6B0B5649-CECA-4CA5-864A-63F7CEB18DFF}" presName="rootText" presStyleLbl="node2" presStyleIdx="2" presStyleCnt="4">
        <dgm:presLayoutVars>
          <dgm:chPref val="3"/>
        </dgm:presLayoutVars>
      </dgm:prSet>
      <dgm:spPr/>
      <dgm:t>
        <a:bodyPr/>
        <a:lstStyle/>
        <a:p>
          <a:endParaRPr lang="ru-RU"/>
        </a:p>
      </dgm:t>
    </dgm:pt>
    <dgm:pt modelId="{1DDF8A0F-0D05-4AF3-BC15-6F1247673392}" type="pres">
      <dgm:prSet presAssocID="{6B0B5649-CECA-4CA5-864A-63F7CEB18DFF}" presName="rootConnector" presStyleLbl="node2" presStyleIdx="2" presStyleCnt="4"/>
      <dgm:spPr/>
      <dgm:t>
        <a:bodyPr/>
        <a:lstStyle/>
        <a:p>
          <a:endParaRPr lang="ru-RU"/>
        </a:p>
      </dgm:t>
    </dgm:pt>
    <dgm:pt modelId="{63126A42-0CAE-4417-BA67-40A2149D5F4E}" type="pres">
      <dgm:prSet presAssocID="{6B0B5649-CECA-4CA5-864A-63F7CEB18DFF}" presName="hierChild4" presStyleCnt="0"/>
      <dgm:spPr/>
    </dgm:pt>
    <dgm:pt modelId="{B5C77F30-AF20-4691-81CE-18491C7FFF13}" type="pres">
      <dgm:prSet presAssocID="{6B0B5649-CECA-4CA5-864A-63F7CEB18DFF}" presName="hierChild5" presStyleCnt="0"/>
      <dgm:spPr/>
    </dgm:pt>
    <dgm:pt modelId="{935B65EB-294A-45F1-9DD0-AD45C2C4C88F}" type="pres">
      <dgm:prSet presAssocID="{B0214853-F7E9-41DC-BDFA-32A9FCB26155}" presName="Name64" presStyleLbl="parChTrans1D2" presStyleIdx="3" presStyleCnt="4"/>
      <dgm:spPr/>
      <dgm:t>
        <a:bodyPr/>
        <a:lstStyle/>
        <a:p>
          <a:endParaRPr lang="ru-RU"/>
        </a:p>
      </dgm:t>
    </dgm:pt>
    <dgm:pt modelId="{97448ED2-C711-4AD1-9462-0FE7F562870E}" type="pres">
      <dgm:prSet presAssocID="{C6EE12F6-DEA4-485B-97E0-1DC2D844F4F9}" presName="hierRoot2" presStyleCnt="0">
        <dgm:presLayoutVars>
          <dgm:hierBranch val="init"/>
        </dgm:presLayoutVars>
      </dgm:prSet>
      <dgm:spPr/>
    </dgm:pt>
    <dgm:pt modelId="{02560C20-25B4-4FF2-9EA2-BAF58DFED188}" type="pres">
      <dgm:prSet presAssocID="{C6EE12F6-DEA4-485B-97E0-1DC2D844F4F9}" presName="rootComposite" presStyleCnt="0"/>
      <dgm:spPr/>
    </dgm:pt>
    <dgm:pt modelId="{3B175CA4-09BB-47BA-A94C-E2BB14769A9D}" type="pres">
      <dgm:prSet presAssocID="{C6EE12F6-DEA4-485B-97E0-1DC2D844F4F9}" presName="rootText" presStyleLbl="node2" presStyleIdx="3" presStyleCnt="4">
        <dgm:presLayoutVars>
          <dgm:chPref val="3"/>
        </dgm:presLayoutVars>
      </dgm:prSet>
      <dgm:spPr/>
      <dgm:t>
        <a:bodyPr/>
        <a:lstStyle/>
        <a:p>
          <a:endParaRPr lang="ru-RU"/>
        </a:p>
      </dgm:t>
    </dgm:pt>
    <dgm:pt modelId="{369C6F0E-D65B-45CC-B299-1DDDF4627F21}" type="pres">
      <dgm:prSet presAssocID="{C6EE12F6-DEA4-485B-97E0-1DC2D844F4F9}" presName="rootConnector" presStyleLbl="node2" presStyleIdx="3" presStyleCnt="4"/>
      <dgm:spPr/>
      <dgm:t>
        <a:bodyPr/>
        <a:lstStyle/>
        <a:p>
          <a:endParaRPr lang="ru-RU"/>
        </a:p>
      </dgm:t>
    </dgm:pt>
    <dgm:pt modelId="{48E1FB15-29CD-43C9-800D-E30579983416}" type="pres">
      <dgm:prSet presAssocID="{C6EE12F6-DEA4-485B-97E0-1DC2D844F4F9}" presName="hierChild4" presStyleCnt="0"/>
      <dgm:spPr/>
    </dgm:pt>
    <dgm:pt modelId="{E7F72526-485C-42F1-9A5B-A80985280250}" type="pres">
      <dgm:prSet presAssocID="{C6EE12F6-DEA4-485B-97E0-1DC2D844F4F9}" presName="hierChild5" presStyleCnt="0"/>
      <dgm:spPr/>
    </dgm:pt>
    <dgm:pt modelId="{9E6A4615-6877-4981-9A0D-340A1353C225}" type="pres">
      <dgm:prSet presAssocID="{F2013732-13CC-4259-96FB-DED16225E971}" presName="hierChild3" presStyleCnt="0"/>
      <dgm:spPr/>
    </dgm:pt>
  </dgm:ptLst>
  <dgm:cxnLst>
    <dgm:cxn modelId="{F7F07B73-338B-451B-B9B4-D8D18CAB0F2B}" type="presOf" srcId="{F2013732-13CC-4259-96FB-DED16225E971}" destId="{3719B7F4-9E67-40E7-AA27-B525EE11DE84}" srcOrd="1" destOrd="0" presId="urn:microsoft.com/office/officeart/2009/3/layout/HorizontalOrganizationChart"/>
    <dgm:cxn modelId="{3568A566-B903-4495-B31C-1A5CF133EC0D}" type="presOf" srcId="{B0214853-F7E9-41DC-BDFA-32A9FCB26155}" destId="{935B65EB-294A-45F1-9DD0-AD45C2C4C88F}" srcOrd="0" destOrd="0" presId="urn:microsoft.com/office/officeart/2009/3/layout/HorizontalOrganizationChart"/>
    <dgm:cxn modelId="{7F000D29-C946-4B06-BF2F-5809695ABA61}" type="presOf" srcId="{D96B313D-19D2-4CD6-BF92-998B0656A7BA}" destId="{6A593636-3517-40CF-9D31-FE06F4931505}" srcOrd="0" destOrd="0" presId="urn:microsoft.com/office/officeart/2009/3/layout/HorizontalOrganizationChart"/>
    <dgm:cxn modelId="{B5F9DB55-4FF0-4D75-A32C-35037D018810}" type="presOf" srcId="{7C43F191-B220-4098-A70D-048760BC2E66}" destId="{A1E13488-E8B1-4E54-AE5D-2B9F183834D6}" srcOrd="0" destOrd="0" presId="urn:microsoft.com/office/officeart/2009/3/layout/HorizontalOrganizationChart"/>
    <dgm:cxn modelId="{DFBD9000-D7A9-4877-A293-B56EEFE17FA1}" type="presOf" srcId="{A1869281-BE70-43EA-8D72-7298E6D7FFA4}" destId="{B7B281FC-3A3D-4F18-AF8E-F227DEDDEE3C}" srcOrd="1" destOrd="0" presId="urn:microsoft.com/office/officeart/2009/3/layout/HorizontalOrganizationChart"/>
    <dgm:cxn modelId="{EA8ADA1B-53A7-40AB-ACAA-654907CD474B}" type="presOf" srcId="{D7A9D418-D6A1-4215-A7A5-77429D53B3F7}" destId="{E5CFA18E-BE3F-4BB0-93CD-75112B37CE81}" srcOrd="0" destOrd="0" presId="urn:microsoft.com/office/officeart/2009/3/layout/HorizontalOrganizationChart"/>
    <dgm:cxn modelId="{4590D853-43BA-423F-9B08-9E134045EDB1}" type="presOf" srcId="{C6EE12F6-DEA4-485B-97E0-1DC2D844F4F9}" destId="{369C6F0E-D65B-45CC-B299-1DDDF4627F21}" srcOrd="1" destOrd="0" presId="urn:microsoft.com/office/officeart/2009/3/layout/HorizontalOrganizationChart"/>
    <dgm:cxn modelId="{40E25C43-C9A7-4A39-9E46-6083EA29B68D}" type="presOf" srcId="{43DC9FE5-4B37-46D9-BC03-A902E354CBE4}" destId="{880767B2-60C2-4D81-B7D0-20CC990AC0F2}" srcOrd="0" destOrd="0" presId="urn:microsoft.com/office/officeart/2009/3/layout/HorizontalOrganizationChart"/>
    <dgm:cxn modelId="{A5966F51-33AE-4AF7-A63B-BA84E5BD6D13}" srcId="{F2013732-13CC-4259-96FB-DED16225E971}" destId="{C6EE12F6-DEA4-485B-97E0-1DC2D844F4F9}" srcOrd="3" destOrd="0" parTransId="{B0214853-F7E9-41DC-BDFA-32A9FCB26155}" sibTransId="{4663F131-D9E7-4905-9E8D-BFDB016DB111}"/>
    <dgm:cxn modelId="{99562024-ED32-4F93-A2F0-8121B51DEA85}" type="presOf" srcId="{A1869281-BE70-43EA-8D72-7298E6D7FFA4}" destId="{0B12E1E2-9565-46CF-9A5C-02B96D2E77A2}" srcOrd="0" destOrd="0" presId="urn:microsoft.com/office/officeart/2009/3/layout/HorizontalOrganizationChart"/>
    <dgm:cxn modelId="{857DFB2E-1660-4663-A4A9-39992486DDA4}" type="presOf" srcId="{6B0B5649-CECA-4CA5-864A-63F7CEB18DFF}" destId="{1DDF8A0F-0D05-4AF3-BC15-6F1247673392}" srcOrd="1" destOrd="0" presId="urn:microsoft.com/office/officeart/2009/3/layout/HorizontalOrganizationChart"/>
    <dgm:cxn modelId="{4BF33AD9-B74C-4B84-97ED-686CC69A7581}" type="presOf" srcId="{D055BE58-92D7-4AC7-90EB-BC06B828F691}" destId="{59F4ADD4-BAB1-4115-BEB2-FDBADD313711}" srcOrd="0" destOrd="0" presId="urn:microsoft.com/office/officeart/2009/3/layout/HorizontalOrganizationChart"/>
    <dgm:cxn modelId="{426093C1-8677-406A-A12E-43BB0FD6394B}" srcId="{F2013732-13CC-4259-96FB-DED16225E971}" destId="{6B0B5649-CECA-4CA5-864A-63F7CEB18DFF}" srcOrd="2" destOrd="0" parTransId="{D96B313D-19D2-4CD6-BF92-998B0656A7BA}" sibTransId="{A00A257E-23F0-434F-9DFA-9FAB44C0E944}"/>
    <dgm:cxn modelId="{18FF13C9-D245-43D6-8D48-8534F0F78BF0}" type="presOf" srcId="{D7A9D418-D6A1-4215-A7A5-77429D53B3F7}" destId="{BB3E3C70-8E51-4361-984F-1150922802E6}" srcOrd="1" destOrd="0" presId="urn:microsoft.com/office/officeart/2009/3/layout/HorizontalOrganizationChart"/>
    <dgm:cxn modelId="{BA5C35CE-7884-4CC0-879E-8AE6604D12FC}" type="presOf" srcId="{6B0B5649-CECA-4CA5-864A-63F7CEB18DFF}" destId="{DB49BF2E-8529-4EC6-BC18-AA2B717F25A7}" srcOrd="0" destOrd="0" presId="urn:microsoft.com/office/officeart/2009/3/layout/HorizontalOrganizationChart"/>
    <dgm:cxn modelId="{983BD4C5-A5FC-4515-A8F8-03A2A5FC5105}" srcId="{F2013732-13CC-4259-96FB-DED16225E971}" destId="{D7A9D418-D6A1-4215-A7A5-77429D53B3F7}" srcOrd="1" destOrd="0" parTransId="{43DC9FE5-4B37-46D9-BC03-A902E354CBE4}" sibTransId="{F8427C01-04C1-4B51-A331-3391F532FACD}"/>
    <dgm:cxn modelId="{37E8198B-5E8D-4AFD-A296-16C7B1EEFB29}" srcId="{F2013732-13CC-4259-96FB-DED16225E971}" destId="{A1869281-BE70-43EA-8D72-7298E6D7FFA4}" srcOrd="0" destOrd="0" parTransId="{D055BE58-92D7-4AC7-90EB-BC06B828F691}" sibTransId="{38257FD3-553F-427C-A3A6-63853CCF9522}"/>
    <dgm:cxn modelId="{61478A08-4FE5-4E2C-9595-22982FD4BE3B}" type="presOf" srcId="{F2013732-13CC-4259-96FB-DED16225E971}" destId="{740EC68E-AED5-4C87-8237-379A7A0204E0}" srcOrd="0" destOrd="0" presId="urn:microsoft.com/office/officeart/2009/3/layout/HorizontalOrganizationChart"/>
    <dgm:cxn modelId="{8C7626B8-E697-4EEC-BA43-05DF55CABA93}" srcId="{7C43F191-B220-4098-A70D-048760BC2E66}" destId="{F2013732-13CC-4259-96FB-DED16225E971}" srcOrd="0" destOrd="0" parTransId="{C510C080-115B-4246-B4DE-5E1A3E6D0410}" sibTransId="{D9AAE644-0055-44E0-8A0C-D12F8D082B33}"/>
    <dgm:cxn modelId="{E96BB4DC-2658-4633-9894-20F1A92F90D1}" type="presOf" srcId="{C6EE12F6-DEA4-485B-97E0-1DC2D844F4F9}" destId="{3B175CA4-09BB-47BA-A94C-E2BB14769A9D}" srcOrd="0" destOrd="0" presId="urn:microsoft.com/office/officeart/2009/3/layout/HorizontalOrganizationChart"/>
    <dgm:cxn modelId="{63D71F92-83A5-4449-A70D-7E30672A456A}" type="presParOf" srcId="{A1E13488-E8B1-4E54-AE5D-2B9F183834D6}" destId="{21B9E4D2-12E3-4E79-889C-59B829E97D8C}" srcOrd="0" destOrd="0" presId="urn:microsoft.com/office/officeart/2009/3/layout/HorizontalOrganizationChart"/>
    <dgm:cxn modelId="{DB54A159-00BD-4D10-89A8-0342682D0F5C}" type="presParOf" srcId="{21B9E4D2-12E3-4E79-889C-59B829E97D8C}" destId="{4B306CC0-57AD-4A85-A278-1BEF58824E00}" srcOrd="0" destOrd="0" presId="urn:microsoft.com/office/officeart/2009/3/layout/HorizontalOrganizationChart"/>
    <dgm:cxn modelId="{E6C1972C-C47B-4EC3-9787-8C60FE847D4E}" type="presParOf" srcId="{4B306CC0-57AD-4A85-A278-1BEF58824E00}" destId="{740EC68E-AED5-4C87-8237-379A7A0204E0}" srcOrd="0" destOrd="0" presId="urn:microsoft.com/office/officeart/2009/3/layout/HorizontalOrganizationChart"/>
    <dgm:cxn modelId="{FE98959E-771A-42B9-9BB5-066532519D57}" type="presParOf" srcId="{4B306CC0-57AD-4A85-A278-1BEF58824E00}" destId="{3719B7F4-9E67-40E7-AA27-B525EE11DE84}" srcOrd="1" destOrd="0" presId="urn:microsoft.com/office/officeart/2009/3/layout/HorizontalOrganizationChart"/>
    <dgm:cxn modelId="{48727CF4-CE56-4236-B20D-BDEF8782D961}" type="presParOf" srcId="{21B9E4D2-12E3-4E79-889C-59B829E97D8C}" destId="{548A2517-4AB3-4C52-A262-740D2A15E7CF}" srcOrd="1" destOrd="0" presId="urn:microsoft.com/office/officeart/2009/3/layout/HorizontalOrganizationChart"/>
    <dgm:cxn modelId="{92E50344-326D-4881-8344-C87DD7B5BE02}" type="presParOf" srcId="{548A2517-4AB3-4C52-A262-740D2A15E7CF}" destId="{59F4ADD4-BAB1-4115-BEB2-FDBADD313711}" srcOrd="0" destOrd="0" presId="urn:microsoft.com/office/officeart/2009/3/layout/HorizontalOrganizationChart"/>
    <dgm:cxn modelId="{499348E4-5539-461B-BC7E-CBEE221DA9F5}" type="presParOf" srcId="{548A2517-4AB3-4C52-A262-740D2A15E7CF}" destId="{375070C8-98A3-4DB7-A626-218765702CF5}" srcOrd="1" destOrd="0" presId="urn:microsoft.com/office/officeart/2009/3/layout/HorizontalOrganizationChart"/>
    <dgm:cxn modelId="{CA8B5FC9-9D14-4AAC-A37C-2326A0BC27B4}" type="presParOf" srcId="{375070C8-98A3-4DB7-A626-218765702CF5}" destId="{23A1F696-1749-4941-8C9E-D41958F497DB}" srcOrd="0" destOrd="0" presId="urn:microsoft.com/office/officeart/2009/3/layout/HorizontalOrganizationChart"/>
    <dgm:cxn modelId="{D42CBEF6-68D8-4F3C-9E31-20E987FF48E0}" type="presParOf" srcId="{23A1F696-1749-4941-8C9E-D41958F497DB}" destId="{0B12E1E2-9565-46CF-9A5C-02B96D2E77A2}" srcOrd="0" destOrd="0" presId="urn:microsoft.com/office/officeart/2009/3/layout/HorizontalOrganizationChart"/>
    <dgm:cxn modelId="{65BA6ACF-57AF-41C9-9FAD-200DD557FE4D}" type="presParOf" srcId="{23A1F696-1749-4941-8C9E-D41958F497DB}" destId="{B7B281FC-3A3D-4F18-AF8E-F227DEDDEE3C}" srcOrd="1" destOrd="0" presId="urn:microsoft.com/office/officeart/2009/3/layout/HorizontalOrganizationChart"/>
    <dgm:cxn modelId="{69F61863-8D1B-479A-B32F-E4EF27583A4A}" type="presParOf" srcId="{375070C8-98A3-4DB7-A626-218765702CF5}" destId="{4AC9B865-FB2D-47EF-B4A8-D77CE7B8FC44}" srcOrd="1" destOrd="0" presId="urn:microsoft.com/office/officeart/2009/3/layout/HorizontalOrganizationChart"/>
    <dgm:cxn modelId="{00E6DE36-3543-4968-B241-D1A139332839}" type="presParOf" srcId="{375070C8-98A3-4DB7-A626-218765702CF5}" destId="{76C863FE-D60F-4DE7-B827-840FA787AD24}" srcOrd="2" destOrd="0" presId="urn:microsoft.com/office/officeart/2009/3/layout/HorizontalOrganizationChart"/>
    <dgm:cxn modelId="{F7A08C57-26A6-4760-BCEC-DA920ADA0D09}" type="presParOf" srcId="{548A2517-4AB3-4C52-A262-740D2A15E7CF}" destId="{880767B2-60C2-4D81-B7D0-20CC990AC0F2}" srcOrd="2" destOrd="0" presId="urn:microsoft.com/office/officeart/2009/3/layout/HorizontalOrganizationChart"/>
    <dgm:cxn modelId="{400A244B-82EA-4B8D-B24C-71C0D6DD95C6}" type="presParOf" srcId="{548A2517-4AB3-4C52-A262-740D2A15E7CF}" destId="{1A5DCB04-232E-4EB6-A476-C372E0C458DC}" srcOrd="3" destOrd="0" presId="urn:microsoft.com/office/officeart/2009/3/layout/HorizontalOrganizationChart"/>
    <dgm:cxn modelId="{0CA3D7E4-8005-4701-99B4-1E6B47E67DB6}" type="presParOf" srcId="{1A5DCB04-232E-4EB6-A476-C372E0C458DC}" destId="{5C3EC308-C83E-4EF7-B345-2D6C9E4EA93B}" srcOrd="0" destOrd="0" presId="urn:microsoft.com/office/officeart/2009/3/layout/HorizontalOrganizationChart"/>
    <dgm:cxn modelId="{FFCF937E-A5F3-428F-A620-BBC3CDB6F5D7}" type="presParOf" srcId="{5C3EC308-C83E-4EF7-B345-2D6C9E4EA93B}" destId="{E5CFA18E-BE3F-4BB0-93CD-75112B37CE81}" srcOrd="0" destOrd="0" presId="urn:microsoft.com/office/officeart/2009/3/layout/HorizontalOrganizationChart"/>
    <dgm:cxn modelId="{A212B721-4E32-4064-9365-AC11B082CD5F}" type="presParOf" srcId="{5C3EC308-C83E-4EF7-B345-2D6C9E4EA93B}" destId="{BB3E3C70-8E51-4361-984F-1150922802E6}" srcOrd="1" destOrd="0" presId="urn:microsoft.com/office/officeart/2009/3/layout/HorizontalOrganizationChart"/>
    <dgm:cxn modelId="{45ADF190-0B32-4A56-BCF0-7DD94BB51DFD}" type="presParOf" srcId="{1A5DCB04-232E-4EB6-A476-C372E0C458DC}" destId="{7528F637-2C6E-4EE2-97D4-9E6AD49B3CC8}" srcOrd="1" destOrd="0" presId="urn:microsoft.com/office/officeart/2009/3/layout/HorizontalOrganizationChart"/>
    <dgm:cxn modelId="{B4E68988-51FA-4190-925A-0F5A7C461EA7}" type="presParOf" srcId="{1A5DCB04-232E-4EB6-A476-C372E0C458DC}" destId="{3A10C4E8-347D-4848-BC57-7CEFFD157BDB}" srcOrd="2" destOrd="0" presId="urn:microsoft.com/office/officeart/2009/3/layout/HorizontalOrganizationChart"/>
    <dgm:cxn modelId="{45F9CA0F-A1EB-4B31-9EE5-19553E94B0CE}" type="presParOf" srcId="{548A2517-4AB3-4C52-A262-740D2A15E7CF}" destId="{6A593636-3517-40CF-9D31-FE06F4931505}" srcOrd="4" destOrd="0" presId="urn:microsoft.com/office/officeart/2009/3/layout/HorizontalOrganizationChart"/>
    <dgm:cxn modelId="{75D1B71B-08F8-4497-AA6E-3C377E280182}" type="presParOf" srcId="{548A2517-4AB3-4C52-A262-740D2A15E7CF}" destId="{B1075376-BE65-4DF0-A178-074420A775E1}" srcOrd="5" destOrd="0" presId="urn:microsoft.com/office/officeart/2009/3/layout/HorizontalOrganizationChart"/>
    <dgm:cxn modelId="{DE243874-E98B-4C7F-AB64-679514DC21B0}" type="presParOf" srcId="{B1075376-BE65-4DF0-A178-074420A775E1}" destId="{8726916F-1560-428D-B7A4-8126384D3D70}" srcOrd="0" destOrd="0" presId="urn:microsoft.com/office/officeart/2009/3/layout/HorizontalOrganizationChart"/>
    <dgm:cxn modelId="{62C20B31-8CAA-4A98-9927-CD3EAFA20058}" type="presParOf" srcId="{8726916F-1560-428D-B7A4-8126384D3D70}" destId="{DB49BF2E-8529-4EC6-BC18-AA2B717F25A7}" srcOrd="0" destOrd="0" presId="urn:microsoft.com/office/officeart/2009/3/layout/HorizontalOrganizationChart"/>
    <dgm:cxn modelId="{416B3DAC-DFC9-4159-954C-34CB24E9655A}" type="presParOf" srcId="{8726916F-1560-428D-B7A4-8126384D3D70}" destId="{1DDF8A0F-0D05-4AF3-BC15-6F1247673392}" srcOrd="1" destOrd="0" presId="urn:microsoft.com/office/officeart/2009/3/layout/HorizontalOrganizationChart"/>
    <dgm:cxn modelId="{895484D5-DDF4-4D4D-A082-D1A6155C7E6A}" type="presParOf" srcId="{B1075376-BE65-4DF0-A178-074420A775E1}" destId="{63126A42-0CAE-4417-BA67-40A2149D5F4E}" srcOrd="1" destOrd="0" presId="urn:microsoft.com/office/officeart/2009/3/layout/HorizontalOrganizationChart"/>
    <dgm:cxn modelId="{730EC534-7E31-4382-9938-55D778610F44}" type="presParOf" srcId="{B1075376-BE65-4DF0-A178-074420A775E1}" destId="{B5C77F30-AF20-4691-81CE-18491C7FFF13}" srcOrd="2" destOrd="0" presId="urn:microsoft.com/office/officeart/2009/3/layout/HorizontalOrganizationChart"/>
    <dgm:cxn modelId="{AB1A54D3-8849-42C5-AAE8-2A58EDD32536}" type="presParOf" srcId="{548A2517-4AB3-4C52-A262-740D2A15E7CF}" destId="{935B65EB-294A-45F1-9DD0-AD45C2C4C88F}" srcOrd="6" destOrd="0" presId="urn:microsoft.com/office/officeart/2009/3/layout/HorizontalOrganizationChart"/>
    <dgm:cxn modelId="{59E3B951-0B0F-4801-94A5-612C7F24C1A3}" type="presParOf" srcId="{548A2517-4AB3-4C52-A262-740D2A15E7CF}" destId="{97448ED2-C711-4AD1-9462-0FE7F562870E}" srcOrd="7" destOrd="0" presId="urn:microsoft.com/office/officeart/2009/3/layout/HorizontalOrganizationChart"/>
    <dgm:cxn modelId="{76F00232-D386-4DBB-8490-B8A6C71212D2}" type="presParOf" srcId="{97448ED2-C711-4AD1-9462-0FE7F562870E}" destId="{02560C20-25B4-4FF2-9EA2-BAF58DFED188}" srcOrd="0" destOrd="0" presId="urn:microsoft.com/office/officeart/2009/3/layout/HorizontalOrganizationChart"/>
    <dgm:cxn modelId="{8E7A8AC7-4C03-4F11-BF98-F4B0AA2025CB}" type="presParOf" srcId="{02560C20-25B4-4FF2-9EA2-BAF58DFED188}" destId="{3B175CA4-09BB-47BA-A94C-E2BB14769A9D}" srcOrd="0" destOrd="0" presId="urn:microsoft.com/office/officeart/2009/3/layout/HorizontalOrganizationChart"/>
    <dgm:cxn modelId="{15CE4F6D-BAFE-4F06-821B-70EB34B7637F}" type="presParOf" srcId="{02560C20-25B4-4FF2-9EA2-BAF58DFED188}" destId="{369C6F0E-D65B-45CC-B299-1DDDF4627F21}" srcOrd="1" destOrd="0" presId="urn:microsoft.com/office/officeart/2009/3/layout/HorizontalOrganizationChart"/>
    <dgm:cxn modelId="{EEDA19F0-10BC-4B4C-8848-357DC72FCAE3}" type="presParOf" srcId="{97448ED2-C711-4AD1-9462-0FE7F562870E}" destId="{48E1FB15-29CD-43C9-800D-E30579983416}" srcOrd="1" destOrd="0" presId="urn:microsoft.com/office/officeart/2009/3/layout/HorizontalOrganizationChart"/>
    <dgm:cxn modelId="{9DB720C0-D565-41FF-BBD3-A96E0A0D7FC1}" type="presParOf" srcId="{97448ED2-C711-4AD1-9462-0FE7F562870E}" destId="{E7F72526-485C-42F1-9A5B-A80985280250}" srcOrd="2" destOrd="0" presId="urn:microsoft.com/office/officeart/2009/3/layout/HorizontalOrganizationChart"/>
    <dgm:cxn modelId="{0D9A0D25-57BC-48EF-9788-C652399D00B0}" type="presParOf" srcId="{21B9E4D2-12E3-4E79-889C-59B829E97D8C}" destId="{9E6A4615-6877-4981-9A0D-340A1353C225}"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5C48B-263B-4744-9C69-5199A03348B8}">
      <dsp:nvSpPr>
        <dsp:cNvPr id="0" name=""/>
        <dsp:cNvSpPr/>
      </dsp:nvSpPr>
      <dsp:spPr>
        <a:xfrm rot="5400000">
          <a:off x="3712041" y="206267"/>
          <a:ext cx="5011756" cy="585216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74295" rIns="148590" bIns="74295" numCol="1" spcCol="1270" anchor="ctr" anchorCtr="0">
          <a:noAutofit/>
        </a:bodyPr>
        <a:lstStyle/>
        <a:p>
          <a:pPr marL="285750" lvl="1" indent="-285750" algn="l" defTabSz="1733550" rtl="0">
            <a:lnSpc>
              <a:spcPct val="90000"/>
            </a:lnSpc>
            <a:spcBef>
              <a:spcPct val="0"/>
            </a:spcBef>
            <a:spcAft>
              <a:spcPct val="15000"/>
            </a:spcAft>
            <a:buChar char="••"/>
          </a:pPr>
          <a:r>
            <a:rPr lang="kk-KZ" sz="3900" kern="1200" smtClean="0"/>
            <a:t>- еншілес серіктестіктерге инвестициялар;</a:t>
          </a:r>
          <a:endParaRPr lang="ru-RU" sz="3900" kern="1200"/>
        </a:p>
        <a:p>
          <a:pPr marL="285750" lvl="1" indent="-285750" algn="l" defTabSz="1733550" rtl="0">
            <a:lnSpc>
              <a:spcPct val="90000"/>
            </a:lnSpc>
            <a:spcBef>
              <a:spcPct val="0"/>
            </a:spcBef>
            <a:spcAft>
              <a:spcPct val="15000"/>
            </a:spcAft>
            <a:buChar char="••"/>
          </a:pPr>
          <a:r>
            <a:rPr lang="kk-KZ" sz="3900" kern="1200" smtClean="0"/>
            <a:t>- тәуелді серіктестіктерге инвестициялар;</a:t>
          </a:r>
          <a:endParaRPr lang="ru-RU" sz="3900" kern="1200"/>
        </a:p>
        <a:p>
          <a:pPr marL="285750" lvl="1" indent="-285750" algn="l" defTabSz="1733550" rtl="0">
            <a:lnSpc>
              <a:spcPct val="90000"/>
            </a:lnSpc>
            <a:spcBef>
              <a:spcPct val="0"/>
            </a:spcBef>
            <a:spcAft>
              <a:spcPct val="15000"/>
            </a:spcAft>
            <a:buChar char="••"/>
          </a:pPr>
          <a:r>
            <a:rPr lang="kk-KZ" sz="3900" kern="1200" smtClean="0"/>
            <a:t>- басқа инвестициялар.</a:t>
          </a:r>
          <a:endParaRPr lang="ru-RU" sz="3900" kern="1200"/>
        </a:p>
      </dsp:txBody>
      <dsp:txXfrm rot="-5400000">
        <a:off x="3291839" y="871123"/>
        <a:ext cx="5607506" cy="4522448"/>
      </dsp:txXfrm>
    </dsp:sp>
    <dsp:sp modelId="{9842B64C-DB5D-466C-B507-D920154D3532}">
      <dsp:nvSpPr>
        <dsp:cNvPr id="0" name=""/>
        <dsp:cNvSpPr/>
      </dsp:nvSpPr>
      <dsp:spPr>
        <a:xfrm>
          <a:off x="0" y="0"/>
          <a:ext cx="3291840" cy="62646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rtl="0">
            <a:lnSpc>
              <a:spcPct val="90000"/>
            </a:lnSpc>
            <a:spcBef>
              <a:spcPct val="0"/>
            </a:spcBef>
            <a:spcAft>
              <a:spcPct val="35000"/>
            </a:spcAft>
          </a:pPr>
          <a:r>
            <a:rPr lang="kk-KZ" sz="2600" kern="1200" dirty="0" smtClean="0"/>
            <a:t>Халықаралық Бухгалтерлік Стандарттарында бухгалтерлік баланстың ұзақ мерзімді активтерінде инвестициялар бабы бар.Оған мынадай баптар жатады:</a:t>
          </a:r>
          <a:endParaRPr lang="ru-RU" sz="2600" kern="1200" dirty="0"/>
        </a:p>
      </dsp:txBody>
      <dsp:txXfrm>
        <a:off x="160694" y="160694"/>
        <a:ext cx="2970452" cy="5943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9523A-7378-4F55-8D13-4A5D6CABA0D2}">
      <dsp:nvSpPr>
        <dsp:cNvPr id="0" name=""/>
        <dsp:cNvSpPr/>
      </dsp:nvSpPr>
      <dsp:spPr>
        <a:xfrm>
          <a:off x="0" y="126533"/>
          <a:ext cx="8003232" cy="1135321"/>
        </a:xfrm>
        <a:prstGeom prst="rect">
          <a:avLst/>
        </a:prstGeom>
        <a:gradFill rotWithShape="0">
          <a:gsLst>
            <a:gs pos="0">
              <a:schemeClr val="accent1">
                <a:hueOff val="0"/>
                <a:satOff val="0"/>
                <a:lumOff val="0"/>
                <a:alphaOff val="0"/>
                <a:tint val="73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shade val="57000"/>
                <a:satMod val="120000"/>
              </a:schemeClr>
            </a:gs>
            <a:gs pos="80000">
              <a:schemeClr val="accent1">
                <a:hueOff val="0"/>
                <a:satOff val="0"/>
                <a:lumOff val="0"/>
                <a:alphaOff val="0"/>
                <a:shade val="56000"/>
                <a:satMod val="145000"/>
              </a:schemeClr>
            </a:gs>
            <a:gs pos="88000">
              <a:schemeClr val="accent1">
                <a:hueOff val="0"/>
                <a:satOff val="0"/>
                <a:lumOff val="0"/>
                <a:alphaOff val="0"/>
                <a:shade val="63000"/>
                <a:satMod val="160000"/>
              </a:schemeClr>
            </a:gs>
            <a:gs pos="100000">
              <a:schemeClr val="accent1">
                <a:hueOff val="0"/>
                <a:satOff val="0"/>
                <a:lumOff val="0"/>
                <a:alphaOff val="0"/>
                <a:tint val="99555"/>
                <a:satMod val="155000"/>
              </a:schemeClr>
            </a:gs>
          </a:gsLst>
          <a:lin ang="5400000" scaled="1"/>
        </a:gradFill>
        <a:ln>
          <a:noFill/>
        </a:ln>
        <a:effectLst>
          <a:glow rad="70000">
            <a:schemeClr val="accent1">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kk-KZ" sz="3200" kern="1200" smtClean="0"/>
            <a:t>Осыған байланысты ең алдымен мыналардың дұрыстығын білу керек:</a:t>
          </a:r>
          <a:endParaRPr lang="ru-RU" sz="3200" kern="1200"/>
        </a:p>
      </dsp:txBody>
      <dsp:txXfrm>
        <a:off x="0" y="126533"/>
        <a:ext cx="8003232" cy="1135321"/>
      </dsp:txXfrm>
    </dsp:sp>
    <dsp:sp modelId="{D20387F9-BA37-46EF-A4BE-7241A3A683BB}">
      <dsp:nvSpPr>
        <dsp:cNvPr id="0" name=""/>
        <dsp:cNvSpPr/>
      </dsp:nvSpPr>
      <dsp:spPr>
        <a:xfrm>
          <a:off x="0" y="1261854"/>
          <a:ext cx="8003232" cy="52704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glow rad="70000">
            <a:schemeClr val="accent1">
              <a:alpha val="90000"/>
              <a:tint val="40000"/>
              <a:hueOff val="0"/>
              <a:satOff val="0"/>
              <a:lumOff val="0"/>
              <a:alphaOff val="0"/>
              <a:tint val="30000"/>
              <a:shade val="95000"/>
              <a:satMod val="300000"/>
              <a:alpha val="50000"/>
            </a:schemeClr>
          </a:glo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kk-KZ" sz="3200" kern="1200" dirty="0" smtClean="0"/>
            <a:t>-  «Қаржы инвестициялары» бөлімшенің шоттары бойынша аналитикалық есеп жүргізу;</a:t>
          </a:r>
          <a:endParaRPr lang="ru-RU" sz="3200" kern="1200" dirty="0"/>
        </a:p>
        <a:p>
          <a:pPr marL="285750" lvl="1" indent="-285750" algn="l" defTabSz="1422400" rtl="0">
            <a:lnSpc>
              <a:spcPct val="90000"/>
            </a:lnSpc>
            <a:spcBef>
              <a:spcPct val="0"/>
            </a:spcBef>
            <a:spcAft>
              <a:spcPct val="15000"/>
            </a:spcAft>
            <a:buChar char="••"/>
          </a:pPr>
          <a:r>
            <a:rPr lang="kk-KZ" sz="3200" kern="1200" dirty="0" smtClean="0"/>
            <a:t>- бухгалтерлік өткізбе құрастыру мен Бас кітаптағы жазбаларға алғашқы құжаттардағы жазбалардың сәйкестігі;</a:t>
          </a:r>
          <a:endParaRPr lang="ru-RU" sz="3200" kern="1200" dirty="0"/>
        </a:p>
        <a:p>
          <a:pPr marL="285750" lvl="1" indent="-285750" algn="l" defTabSz="1422400" rtl="0">
            <a:lnSpc>
              <a:spcPct val="90000"/>
            </a:lnSpc>
            <a:spcBef>
              <a:spcPct val="0"/>
            </a:spcBef>
            <a:spcAft>
              <a:spcPct val="15000"/>
            </a:spcAft>
            <a:buChar char="••"/>
          </a:pPr>
          <a:r>
            <a:rPr lang="kk-KZ" sz="3200" kern="1200" smtClean="0"/>
            <a:t>- бағалы қағаздардың сату мен атаулы құны арасындағы айырманы есептен шығару;</a:t>
          </a:r>
          <a:endParaRPr lang="ru-RU" sz="3200" kern="1200"/>
        </a:p>
        <a:p>
          <a:pPr marL="285750" lvl="1" indent="-285750" algn="l" defTabSz="1422400" rtl="0">
            <a:lnSpc>
              <a:spcPct val="90000"/>
            </a:lnSpc>
            <a:spcBef>
              <a:spcPct val="0"/>
            </a:spcBef>
            <a:spcAft>
              <a:spcPct val="15000"/>
            </a:spcAft>
            <a:buChar char="••"/>
          </a:pPr>
          <a:r>
            <a:rPr lang="kk-KZ" sz="3200" kern="1200" smtClean="0"/>
            <a:t>- есепте бағалы қағаздарды сатып алу мен сатуды кеңейту.</a:t>
          </a:r>
          <a:endParaRPr lang="ru-RU" sz="3200" kern="1200"/>
        </a:p>
      </dsp:txBody>
      <dsp:txXfrm>
        <a:off x="0" y="1261854"/>
        <a:ext cx="8003232" cy="5270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Связанные кольца"/>
  <dgm:desc val="Служит для отображения перекрывающихся или взаимосвязанных идей и понятий. В круге помещается семь строк текста уровня 1. Остальной текст не отображается, но его можно использовать, если выбрать другой макет.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E19EDF0C-B2E7-49FF-8878-76F48B39BD8B}" type="datetimeFigureOut">
              <a:rPr lang="ru-RU" smtClean="0"/>
              <a:t>08.01.2019</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D74E5EF9-A3EE-439B-A084-7067CD0FE02D}"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19EDF0C-B2E7-49FF-8878-76F48B39BD8B}" type="datetimeFigureOut">
              <a:rPr lang="ru-RU" smtClean="0"/>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19EDF0C-B2E7-49FF-8878-76F48B39BD8B}" type="datetimeFigureOut">
              <a:rPr lang="ru-RU" smtClean="0"/>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74E5EF9-A3EE-439B-A084-7067CD0FE02D}"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19EDF0C-B2E7-49FF-8878-76F48B39BD8B}" type="datetimeFigureOut">
              <a:rPr lang="ru-RU" smtClean="0"/>
              <a:t>08.01.2019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19EDF0C-B2E7-49FF-8878-76F48B39BD8B}" type="datetimeFigureOut">
              <a:rPr lang="ru-RU" smtClean="0"/>
              <a:t>08.01.2019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E19EDF0C-B2E7-49FF-8878-76F48B39BD8B}" type="datetimeFigureOut">
              <a:rPr lang="ru-RU" smtClean="0"/>
              <a:t>08.01.2019</a:t>
            </a:fld>
            <a:endParaRPr lang="ru-RU"/>
          </a:p>
        </p:txBody>
      </p:sp>
      <p:sp>
        <p:nvSpPr>
          <p:cNvPr id="8" name="Номер слайда 7"/>
          <p:cNvSpPr>
            <a:spLocks noGrp="1"/>
          </p:cNvSpPr>
          <p:nvPr>
            <p:ph type="sldNum" sz="quarter" idx="11"/>
          </p:nvPr>
        </p:nvSpPr>
        <p:spPr/>
        <p:txBody>
          <a:bodyPr/>
          <a:lstStyle/>
          <a:p>
            <a:fld id="{D74E5EF9-A3EE-439B-A084-7067CD0FE02D}" type="slidenum">
              <a:rPr lang="ru-RU" smtClean="0"/>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19EDF0C-B2E7-49FF-8878-76F48B39BD8B}" type="datetimeFigureOut">
              <a:rPr lang="ru-RU" smtClean="0"/>
              <a:t>08.01.2019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19EDF0C-B2E7-49FF-8878-76F48B39BD8B}" type="datetimeFigureOut">
              <a:rPr lang="ru-RU" smtClean="0"/>
              <a:t>08.01.2019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D74E5EF9-A3EE-439B-A084-7067CD0FE02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E19EDF0C-B2E7-49FF-8878-76F48B39BD8B}" type="datetimeFigureOut">
              <a:rPr lang="ru-RU" smtClean="0"/>
              <a:t>08.01.2019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19EDF0C-B2E7-49FF-8878-76F48B39BD8B}" type="datetimeFigureOut">
              <a:rPr lang="ru-RU" smtClean="0"/>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19EDF0C-B2E7-49FF-8878-76F48B39BD8B}" type="datetimeFigureOut">
              <a:rPr lang="ru-RU" smtClean="0"/>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74E5EF9-A3EE-439B-A084-7067CD0FE02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19EDF0C-B2E7-49FF-8878-76F48B39BD8B}" type="datetimeFigureOut">
              <a:rPr lang="ru-RU" smtClean="0"/>
              <a:t>08.01.2019</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74E5EF9-A3EE-439B-A084-7067CD0FE02D}"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132856"/>
            <a:ext cx="7851648" cy="1828800"/>
          </a:xfrm>
        </p:spPr>
        <p:txBody>
          <a:bodyPr>
            <a:noAutofit/>
          </a:bodyPr>
          <a:lstStyle/>
          <a:p>
            <a:r>
              <a:rPr lang="kk-KZ" sz="6000" dirty="0">
                <a:effectLst/>
              </a:rPr>
              <a:t>Инвестициялар аудиті</a:t>
            </a:r>
            <a:endParaRPr lang="ru-RU" sz="6000" dirty="0"/>
          </a:p>
        </p:txBody>
      </p:sp>
    </p:spTree>
    <p:extLst>
      <p:ext uri="{BB962C8B-B14F-4D97-AF65-F5344CB8AC3E}">
        <p14:creationId xmlns:p14="http://schemas.microsoft.com/office/powerpoint/2010/main" val="29548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052736"/>
            <a:ext cx="8229600" cy="5487888"/>
          </a:xfrm>
        </p:spPr>
        <p:txBody>
          <a:bodyPr>
            <a:noAutofit/>
          </a:bodyPr>
          <a:lstStyle/>
          <a:p>
            <a:r>
              <a:rPr lang="ru-RU" sz="3600" dirty="0" err="1">
                <a:latin typeface="Times New Roman" panose="02020603050405020304" pitchFamily="18" charset="0"/>
                <a:cs typeface="Times New Roman" panose="02020603050405020304" pitchFamily="18" charset="0"/>
              </a:rPr>
              <a:t>Инвестициялар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ұғымы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ретінде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келешекте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пайда</a:t>
            </a:r>
            <a:r>
              <a:rPr lang="ru-RU" sz="3600" dirty="0">
                <a:latin typeface="Times New Roman" panose="02020603050405020304" pitchFamily="18" charset="0"/>
                <a:cs typeface="Times New Roman" panose="02020603050405020304" pitchFamily="18" charset="0"/>
              </a:rPr>
              <a:t> табу </a:t>
            </a:r>
            <a:r>
              <a:rPr lang="ru-RU" sz="3600" dirty="0" err="1">
                <a:latin typeface="Times New Roman" panose="02020603050405020304" pitchFamily="18" charset="0"/>
                <a:cs typeface="Times New Roman" panose="02020603050405020304" pitchFamily="18" charset="0"/>
              </a:rPr>
              <a:t>мақсатында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мемлекеттегі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шетелдегі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кәсіпорындарға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құралдарға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ауыл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шаруашылығына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саудаға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тағы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басқа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шаруашылық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салаларына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ұзақ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мерзімді</a:t>
            </a:r>
            <a:r>
              <a:rPr lang="ru-RU" sz="3600" dirty="0">
                <a:latin typeface="Times New Roman" panose="02020603050405020304" pitchFamily="18" charset="0"/>
                <a:cs typeface="Times New Roman" panose="02020603050405020304" pitchFamily="18" charset="0"/>
              </a:rPr>
              <a:t> капитал </a:t>
            </a:r>
            <a:r>
              <a:rPr lang="ru-RU" sz="3600" dirty="0" err="1">
                <a:latin typeface="Times New Roman" panose="02020603050405020304" pitchFamily="18" charset="0"/>
                <a:cs typeface="Times New Roman" panose="02020603050405020304" pitchFamily="18" charset="0"/>
              </a:rPr>
              <a:t>салымы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қарастырылады</a:t>
            </a:r>
            <a:r>
              <a:rPr lang="ru-RU" sz="3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60184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966577061"/>
              </p:ext>
            </p:extLst>
          </p:nvPr>
        </p:nvGraphicFramePr>
        <p:xfrm>
          <a:off x="0" y="188640"/>
          <a:ext cx="91440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70598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4">
                                            <p:graphicEl>
                                              <a:dgm id="{9842B64C-DB5D-466C-B507-D920154D3532}"/>
                                            </p:graphicEl>
                                          </p:spTgt>
                                        </p:tgtEl>
                                        <p:attrNameLst>
                                          <p:attrName>fillcolor</p:attrName>
                                        </p:attrNameLst>
                                      </p:cBhvr>
                                      <p:to>
                                        <a:schemeClr val="accent2"/>
                                      </p:to>
                                    </p:animClr>
                                    <p:set>
                                      <p:cBhvr>
                                        <p:cTn id="7" dur="2000" fill="hold"/>
                                        <p:tgtEl>
                                          <p:spTgt spid="4">
                                            <p:graphicEl>
                                              <a:dgm id="{9842B64C-DB5D-466C-B507-D920154D3532}"/>
                                            </p:graphicEl>
                                          </p:spTgt>
                                        </p:tgtEl>
                                        <p:attrNameLst>
                                          <p:attrName>fill.type</p:attrName>
                                        </p:attrNameLst>
                                      </p:cBhvr>
                                      <p:to>
                                        <p:strVal val="solid"/>
                                      </p:to>
                                    </p:set>
                                    <p:set>
                                      <p:cBhvr>
                                        <p:cTn id="8" dur="2000" fill="hold"/>
                                        <p:tgtEl>
                                          <p:spTgt spid="4">
                                            <p:graphicEl>
                                              <a:dgm id="{9842B64C-DB5D-466C-B507-D920154D3532}"/>
                                            </p:graphicEl>
                                          </p:spTgt>
                                        </p:tgtEl>
                                        <p:attrNameLst>
                                          <p:attrName>fill.on</p:attrName>
                                        </p:attrNameLst>
                                      </p:cBhvr>
                                      <p:to>
                                        <p:strVal val="true"/>
                                      </p:to>
                                    </p:set>
                                  </p:childTnLst>
                                </p:cTn>
                              </p:par>
                              <p:par>
                                <p:cTn id="9" presetID="1" presetClass="emph" presetSubtype="2" fill="hold" grpId="0" nodeType="withEffect">
                                  <p:stCondLst>
                                    <p:cond delay="0"/>
                                  </p:stCondLst>
                                  <p:childTnLst>
                                    <p:animClr clrSpc="rgb" dir="cw">
                                      <p:cBhvr>
                                        <p:cTn id="10" dur="2000" fill="hold"/>
                                        <p:tgtEl>
                                          <p:spTgt spid="4">
                                            <p:graphicEl>
                                              <a:dgm id="{8445C48B-263B-4744-9C69-5199A03348B8}"/>
                                            </p:graphicEl>
                                          </p:spTgt>
                                        </p:tgtEl>
                                        <p:attrNameLst>
                                          <p:attrName>fillcolor</p:attrName>
                                        </p:attrNameLst>
                                      </p:cBhvr>
                                      <p:to>
                                        <a:schemeClr val="accent2"/>
                                      </p:to>
                                    </p:animClr>
                                    <p:set>
                                      <p:cBhvr>
                                        <p:cTn id="11" dur="2000" fill="hold"/>
                                        <p:tgtEl>
                                          <p:spTgt spid="4">
                                            <p:graphicEl>
                                              <a:dgm id="{8445C48B-263B-4744-9C69-5199A03348B8}"/>
                                            </p:graphicEl>
                                          </p:spTgt>
                                        </p:tgtEl>
                                        <p:attrNameLst>
                                          <p:attrName>fill.type</p:attrName>
                                        </p:attrNameLst>
                                      </p:cBhvr>
                                      <p:to>
                                        <p:strVal val="solid"/>
                                      </p:to>
                                    </p:set>
                                    <p:set>
                                      <p:cBhvr>
                                        <p:cTn id="12" dur="2000" fill="hold"/>
                                        <p:tgtEl>
                                          <p:spTgt spid="4">
                                            <p:graphicEl>
                                              <a:dgm id="{8445C48B-263B-4744-9C69-5199A03348B8}"/>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147248" cy="6120680"/>
          </a:xfrm>
        </p:spPr>
        <p:txBody>
          <a:bodyPr>
            <a:normAutofit fontScale="92500"/>
          </a:bodyPr>
          <a:lstStyle/>
          <a:p>
            <a:r>
              <a:rPr lang="kk-KZ" dirty="0"/>
              <a:t>«Инвестициялар» бөліміндегі  «Еншілес серіктестіктерге инвестициялар», «Тәуелді серіктестіктерге инвестициялар», «Бірге қадағаланатын заңды тұлғаларға инвестициялар», «Жылжымайтын мүлікке инвестициялар» шоттары бойынша аудитор баланстың осы бабындағы жылдың басы мен жылдың соңындағы қалдықтарды тексеруі керек. Одан кейін «еншілес серіктестіктерге инвестициялар» мен «бірге қадағаланатын заңды тұлғаларға инвестициялармен» байланысты жасалған шаруашылық операциялардың бухгалтерлік жазбалардың дұрыстығын тексеру. </a:t>
            </a:r>
            <a:endParaRPr lang="ru-RU" dirty="0"/>
          </a:p>
        </p:txBody>
      </p:sp>
    </p:spTree>
    <p:extLst>
      <p:ext uri="{BB962C8B-B14F-4D97-AF65-F5344CB8AC3E}">
        <p14:creationId xmlns:p14="http://schemas.microsoft.com/office/powerpoint/2010/main" val="821933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140968"/>
            <a:ext cx="7467600" cy="1143000"/>
          </a:xfrm>
        </p:spPr>
        <p:txBody>
          <a:bodyPr>
            <a:normAutofit fontScale="90000"/>
          </a:bodyPr>
          <a:lstStyle/>
          <a:p>
            <a:r>
              <a:rPr lang="kk-KZ" dirty="0">
                <a:solidFill>
                  <a:schemeClr val="accent1">
                    <a:lumMod val="60000"/>
                    <a:lumOff val="40000"/>
                  </a:schemeClr>
                </a:solidFill>
              </a:rPr>
              <a:t>Айналымдық қаражат функционалдық аудиттің құрамдас бөлігі болып бағалы қағаздарға қысқа мерзімдік қаржы салымы мен басқа мекемеге берген қарызды бақылау және талдау саналады.</a:t>
            </a:r>
            <a:r>
              <a:rPr lang="ru-RU" dirty="0">
                <a:solidFill>
                  <a:schemeClr val="accent1">
                    <a:lumMod val="60000"/>
                    <a:lumOff val="40000"/>
                  </a:schemeClr>
                </a:solidFill>
              </a:rPr>
              <a:t/>
            </a:r>
            <a:br>
              <a:rPr lang="ru-RU" dirty="0">
                <a:solidFill>
                  <a:schemeClr val="accent1">
                    <a:lumMod val="60000"/>
                    <a:lumOff val="40000"/>
                  </a:schemeClr>
                </a:solidFill>
              </a:rPr>
            </a:br>
            <a:endParaRPr lang="ru-RU" dirty="0">
              <a:solidFill>
                <a:schemeClr val="accent1">
                  <a:lumMod val="60000"/>
                  <a:lumOff val="40000"/>
                </a:schemeClr>
              </a:solidFill>
            </a:endParaRPr>
          </a:p>
        </p:txBody>
      </p:sp>
    </p:spTree>
    <p:extLst>
      <p:ext uri="{BB962C8B-B14F-4D97-AF65-F5344CB8AC3E}">
        <p14:creationId xmlns:p14="http://schemas.microsoft.com/office/powerpoint/2010/main" val="36353671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720490638"/>
              </p:ext>
            </p:extLst>
          </p:nvPr>
        </p:nvGraphicFramePr>
        <p:xfrm>
          <a:off x="467544" y="10572"/>
          <a:ext cx="8003232" cy="6658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17759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980728"/>
            <a:ext cx="8003232" cy="5649491"/>
          </a:xfrm>
        </p:spPr>
        <p:txBody>
          <a:bodyPr/>
          <a:lstStyle/>
          <a:p>
            <a:r>
              <a:rPr lang="ru-RU" dirty="0" err="1">
                <a:solidFill>
                  <a:schemeClr val="accent1">
                    <a:lumMod val="40000"/>
                    <a:lumOff val="60000"/>
                  </a:schemeClr>
                </a:solidFill>
              </a:rPr>
              <a:t>Қысқа</a:t>
            </a:r>
            <a:r>
              <a:rPr lang="ru-RU" dirty="0">
                <a:solidFill>
                  <a:schemeClr val="accent1">
                    <a:lumMod val="40000"/>
                    <a:lumOff val="60000"/>
                  </a:schemeClr>
                </a:solidFill>
              </a:rPr>
              <a:t> </a:t>
            </a:r>
            <a:r>
              <a:rPr lang="ru-RU" dirty="0" err="1">
                <a:solidFill>
                  <a:schemeClr val="accent1">
                    <a:lumMod val="40000"/>
                    <a:lumOff val="60000"/>
                  </a:schemeClr>
                </a:solidFill>
              </a:rPr>
              <a:t>мерзімді</a:t>
            </a:r>
            <a:r>
              <a:rPr lang="ru-RU" dirty="0">
                <a:solidFill>
                  <a:schemeClr val="accent1">
                    <a:lumMod val="40000"/>
                    <a:lumOff val="60000"/>
                  </a:schemeClr>
                </a:solidFill>
              </a:rPr>
              <a:t> </a:t>
            </a:r>
            <a:r>
              <a:rPr lang="ru-RU" dirty="0" err="1">
                <a:solidFill>
                  <a:schemeClr val="accent1">
                    <a:lumMod val="40000"/>
                    <a:lumOff val="60000"/>
                  </a:schemeClr>
                </a:solidFill>
              </a:rPr>
              <a:t>қаржылық</a:t>
            </a:r>
            <a:r>
              <a:rPr lang="ru-RU" dirty="0">
                <a:solidFill>
                  <a:schemeClr val="accent1">
                    <a:lumMod val="40000"/>
                    <a:lumOff val="60000"/>
                  </a:schemeClr>
                </a:solidFill>
              </a:rPr>
              <a:t> </a:t>
            </a:r>
            <a:r>
              <a:rPr lang="ru-RU" dirty="0" err="1">
                <a:solidFill>
                  <a:schemeClr val="accent1">
                    <a:lumMod val="40000"/>
                    <a:lumOff val="60000"/>
                  </a:schemeClr>
                </a:solidFill>
              </a:rPr>
              <a:t>инвестицияларды</a:t>
            </a:r>
            <a:r>
              <a:rPr lang="ru-RU" dirty="0">
                <a:solidFill>
                  <a:schemeClr val="accent1">
                    <a:lumMod val="40000"/>
                    <a:lumOff val="60000"/>
                  </a:schemeClr>
                </a:solidFill>
              </a:rPr>
              <a:t> </a:t>
            </a:r>
            <a:r>
              <a:rPr lang="ru-RU" dirty="0" err="1">
                <a:solidFill>
                  <a:schemeClr val="accent1">
                    <a:lumMod val="40000"/>
                    <a:lumOff val="60000"/>
                  </a:schemeClr>
                </a:solidFill>
              </a:rPr>
              <a:t>баланста</a:t>
            </a:r>
            <a:r>
              <a:rPr lang="ru-RU" dirty="0">
                <a:solidFill>
                  <a:schemeClr val="accent1">
                    <a:lumMod val="40000"/>
                    <a:lumOff val="60000"/>
                  </a:schemeClr>
                </a:solidFill>
              </a:rPr>
              <a:t> </a:t>
            </a:r>
            <a:r>
              <a:rPr lang="ru-RU" dirty="0" err="1">
                <a:solidFill>
                  <a:schemeClr val="accent1">
                    <a:lumMod val="40000"/>
                    <a:lumOff val="60000"/>
                  </a:schemeClr>
                </a:solidFill>
              </a:rPr>
              <a:t>көрсетудің</a:t>
            </a:r>
            <a:r>
              <a:rPr lang="ru-RU" dirty="0">
                <a:solidFill>
                  <a:schemeClr val="accent1">
                    <a:lumMod val="40000"/>
                    <a:lumOff val="60000"/>
                  </a:schemeClr>
                </a:solidFill>
              </a:rPr>
              <a:t> </a:t>
            </a:r>
            <a:r>
              <a:rPr lang="ru-RU" dirty="0" err="1">
                <a:solidFill>
                  <a:schemeClr val="accent1">
                    <a:lumMod val="40000"/>
                    <a:lumOff val="60000"/>
                  </a:schemeClr>
                </a:solidFill>
              </a:rPr>
              <a:t>дұрыстығын</a:t>
            </a:r>
            <a:r>
              <a:rPr lang="ru-RU" dirty="0">
                <a:solidFill>
                  <a:schemeClr val="accent1">
                    <a:lumMod val="40000"/>
                    <a:lumOff val="60000"/>
                  </a:schemeClr>
                </a:solidFill>
              </a:rPr>
              <a:t> </a:t>
            </a:r>
            <a:r>
              <a:rPr lang="ru-RU" dirty="0" err="1">
                <a:solidFill>
                  <a:schemeClr val="accent1">
                    <a:lumMod val="40000"/>
                    <a:lumOff val="60000"/>
                  </a:schemeClr>
                </a:solidFill>
              </a:rPr>
              <a:t>тексеру</a:t>
            </a:r>
            <a:r>
              <a:rPr lang="ru-RU" dirty="0">
                <a:solidFill>
                  <a:schemeClr val="accent1">
                    <a:lumMod val="40000"/>
                    <a:lumOff val="60000"/>
                  </a:schemeClr>
                </a:solidFill>
              </a:rPr>
              <a:t> </a:t>
            </a:r>
            <a:r>
              <a:rPr lang="ru-RU" dirty="0" err="1">
                <a:solidFill>
                  <a:schemeClr val="accent1">
                    <a:lumMod val="40000"/>
                    <a:lumOff val="60000"/>
                  </a:schemeClr>
                </a:solidFill>
              </a:rPr>
              <a:t>белгілі</a:t>
            </a:r>
            <a:r>
              <a:rPr lang="ru-RU" dirty="0">
                <a:solidFill>
                  <a:schemeClr val="accent1">
                    <a:lumMod val="40000"/>
                    <a:lumOff val="60000"/>
                  </a:schemeClr>
                </a:solidFill>
              </a:rPr>
              <a:t> </a:t>
            </a:r>
            <a:r>
              <a:rPr lang="ru-RU" dirty="0" err="1">
                <a:solidFill>
                  <a:schemeClr val="accent1">
                    <a:lumMod val="40000"/>
                    <a:lumOff val="60000"/>
                  </a:schemeClr>
                </a:solidFill>
              </a:rPr>
              <a:t>дәйектілікпен</a:t>
            </a:r>
            <a:r>
              <a:rPr lang="ru-RU" dirty="0">
                <a:solidFill>
                  <a:schemeClr val="accent1">
                    <a:lumMod val="40000"/>
                    <a:lumOff val="60000"/>
                  </a:schemeClr>
                </a:solidFill>
              </a:rPr>
              <a:t> </a:t>
            </a:r>
            <a:r>
              <a:rPr lang="ru-RU" dirty="0" err="1">
                <a:solidFill>
                  <a:schemeClr val="accent1">
                    <a:lumMod val="40000"/>
                    <a:lumOff val="60000"/>
                  </a:schemeClr>
                </a:solidFill>
              </a:rPr>
              <a:t>жүзеге</a:t>
            </a:r>
            <a:r>
              <a:rPr lang="ru-RU" dirty="0">
                <a:solidFill>
                  <a:schemeClr val="accent1">
                    <a:lumMod val="40000"/>
                    <a:lumOff val="60000"/>
                  </a:schemeClr>
                </a:solidFill>
              </a:rPr>
              <a:t> </a:t>
            </a:r>
            <a:r>
              <a:rPr lang="ru-RU" dirty="0" err="1" smtClean="0">
                <a:solidFill>
                  <a:schemeClr val="accent1">
                    <a:lumMod val="40000"/>
                    <a:lumOff val="60000"/>
                  </a:schemeClr>
                </a:solidFill>
              </a:rPr>
              <a:t>асады</a:t>
            </a:r>
            <a:endParaRPr lang="ru-RU" dirty="0" smtClean="0">
              <a:solidFill>
                <a:schemeClr val="accent1">
                  <a:lumMod val="40000"/>
                  <a:lumOff val="60000"/>
                </a:schemeClr>
              </a:solidFill>
            </a:endParaRPr>
          </a:p>
          <a:p>
            <a:r>
              <a:rPr lang="ru-RU" dirty="0" smtClean="0">
                <a:solidFill>
                  <a:schemeClr val="accent1">
                    <a:lumMod val="40000"/>
                    <a:lumOff val="60000"/>
                  </a:schemeClr>
                </a:solidFill>
              </a:rPr>
              <a:t>баланс </a:t>
            </a:r>
            <a:r>
              <a:rPr lang="ru-RU" dirty="0">
                <a:solidFill>
                  <a:schemeClr val="accent1">
                    <a:lumMod val="40000"/>
                    <a:lumOff val="60000"/>
                  </a:schemeClr>
                </a:solidFill>
              </a:rPr>
              <a:t>– Бас </a:t>
            </a:r>
            <a:r>
              <a:rPr lang="ru-RU" dirty="0" err="1">
                <a:solidFill>
                  <a:schemeClr val="accent1">
                    <a:lumMod val="40000"/>
                    <a:lumOff val="60000"/>
                  </a:schemeClr>
                </a:solidFill>
              </a:rPr>
              <a:t>кітап</a:t>
            </a:r>
            <a:r>
              <a:rPr lang="ru-RU" dirty="0">
                <a:solidFill>
                  <a:schemeClr val="accent1">
                    <a:lumMod val="40000"/>
                    <a:lumOff val="60000"/>
                  </a:schemeClr>
                </a:solidFill>
              </a:rPr>
              <a:t> – </a:t>
            </a:r>
            <a:r>
              <a:rPr lang="ru-RU" dirty="0" err="1">
                <a:solidFill>
                  <a:schemeClr val="accent1">
                    <a:lumMod val="40000"/>
                    <a:lumOff val="60000"/>
                  </a:schemeClr>
                </a:solidFill>
              </a:rPr>
              <a:t>сертификаттар</a:t>
            </a:r>
            <a:r>
              <a:rPr lang="ru-RU" dirty="0">
                <a:solidFill>
                  <a:schemeClr val="accent1">
                    <a:lumMod val="40000"/>
                    <a:lumOff val="60000"/>
                  </a:schemeClr>
                </a:solidFill>
              </a:rPr>
              <a:t>, </a:t>
            </a:r>
            <a:r>
              <a:rPr lang="ru-RU" dirty="0" err="1">
                <a:solidFill>
                  <a:schemeClr val="accent1">
                    <a:lumMod val="40000"/>
                    <a:lumOff val="60000"/>
                  </a:schemeClr>
                </a:solidFill>
              </a:rPr>
              <a:t>облигациялар</a:t>
            </a:r>
            <a:r>
              <a:rPr lang="ru-RU" dirty="0">
                <a:solidFill>
                  <a:schemeClr val="accent1">
                    <a:lumMod val="40000"/>
                    <a:lumOff val="60000"/>
                  </a:schemeClr>
                </a:solidFill>
              </a:rPr>
              <a:t>, </a:t>
            </a:r>
            <a:r>
              <a:rPr lang="ru-RU" dirty="0" err="1">
                <a:solidFill>
                  <a:schemeClr val="accent1">
                    <a:lumMod val="40000"/>
                    <a:lumOff val="60000"/>
                  </a:schemeClr>
                </a:solidFill>
              </a:rPr>
              <a:t>жасалған</a:t>
            </a:r>
            <a:r>
              <a:rPr lang="ru-RU" dirty="0">
                <a:solidFill>
                  <a:schemeClr val="accent1">
                    <a:lumMod val="40000"/>
                    <a:lumOff val="60000"/>
                  </a:schemeClr>
                </a:solidFill>
              </a:rPr>
              <a:t> </a:t>
            </a:r>
            <a:r>
              <a:rPr lang="ru-RU" dirty="0" err="1">
                <a:solidFill>
                  <a:schemeClr val="accent1">
                    <a:lumMod val="40000"/>
                    <a:lumOff val="60000"/>
                  </a:schemeClr>
                </a:solidFill>
              </a:rPr>
              <a:t>салым</a:t>
            </a:r>
            <a:r>
              <a:rPr lang="ru-RU" dirty="0">
                <a:solidFill>
                  <a:schemeClr val="accent1">
                    <a:lumMod val="40000"/>
                    <a:lumOff val="60000"/>
                  </a:schemeClr>
                </a:solidFill>
              </a:rPr>
              <a:t> </a:t>
            </a:r>
            <a:r>
              <a:rPr lang="ru-RU" dirty="0" err="1">
                <a:solidFill>
                  <a:schemeClr val="accent1">
                    <a:lumMod val="40000"/>
                    <a:lumOff val="60000"/>
                  </a:schemeClr>
                </a:solidFill>
              </a:rPr>
              <a:t>сомасына</a:t>
            </a:r>
            <a:r>
              <a:rPr lang="ru-RU" dirty="0">
                <a:solidFill>
                  <a:schemeClr val="accent1">
                    <a:lumMod val="40000"/>
                    <a:lumOff val="60000"/>
                  </a:schemeClr>
                </a:solidFill>
              </a:rPr>
              <a:t> </a:t>
            </a:r>
            <a:r>
              <a:rPr lang="ru-RU" dirty="0" err="1">
                <a:solidFill>
                  <a:schemeClr val="accent1">
                    <a:lumMod val="40000"/>
                    <a:lumOff val="60000"/>
                  </a:schemeClr>
                </a:solidFill>
              </a:rPr>
              <a:t>куәлікті</a:t>
            </a:r>
            <a:r>
              <a:rPr lang="ru-RU" dirty="0">
                <a:solidFill>
                  <a:schemeClr val="accent1">
                    <a:lumMod val="40000"/>
                    <a:lumOff val="60000"/>
                  </a:schemeClr>
                </a:solidFill>
              </a:rPr>
              <a:t> </a:t>
            </a:r>
            <a:r>
              <a:rPr lang="ru-RU" dirty="0" err="1">
                <a:solidFill>
                  <a:schemeClr val="accent1">
                    <a:lumMod val="40000"/>
                    <a:lumOff val="60000"/>
                  </a:schemeClr>
                </a:solidFill>
              </a:rPr>
              <a:t>растайтын</a:t>
            </a:r>
            <a:r>
              <a:rPr lang="ru-RU" dirty="0">
                <a:solidFill>
                  <a:schemeClr val="accent1">
                    <a:lumMod val="40000"/>
                    <a:lumOff val="60000"/>
                  </a:schemeClr>
                </a:solidFill>
              </a:rPr>
              <a:t> </a:t>
            </a:r>
            <a:r>
              <a:rPr lang="ru-RU" dirty="0" err="1">
                <a:solidFill>
                  <a:schemeClr val="accent1">
                    <a:lumMod val="40000"/>
                    <a:lumOff val="60000"/>
                  </a:schemeClr>
                </a:solidFill>
              </a:rPr>
              <a:t>құжаттар</a:t>
            </a:r>
            <a:r>
              <a:rPr lang="ru-RU" dirty="0">
                <a:solidFill>
                  <a:schemeClr val="accent1">
                    <a:lumMod val="40000"/>
                    <a:lumOff val="60000"/>
                  </a:schemeClr>
                </a:solidFill>
              </a:rPr>
              <a:t> </a:t>
            </a:r>
            <a:r>
              <a:rPr lang="ru-RU" dirty="0" err="1">
                <a:solidFill>
                  <a:schemeClr val="accent1">
                    <a:lumMod val="40000"/>
                    <a:lumOff val="60000"/>
                  </a:schemeClr>
                </a:solidFill>
              </a:rPr>
              <a:t>болып</a:t>
            </a:r>
            <a:r>
              <a:rPr lang="ru-RU" dirty="0">
                <a:solidFill>
                  <a:schemeClr val="accent1">
                    <a:lumMod val="40000"/>
                    <a:lumOff val="60000"/>
                  </a:schemeClr>
                </a:solidFill>
              </a:rPr>
              <a:t> </a:t>
            </a:r>
            <a:r>
              <a:rPr lang="ru-RU" dirty="0" err="1">
                <a:solidFill>
                  <a:schemeClr val="accent1">
                    <a:lumMod val="40000"/>
                    <a:lumOff val="60000"/>
                  </a:schemeClr>
                </a:solidFill>
              </a:rPr>
              <a:t>табылады</a:t>
            </a:r>
            <a:r>
              <a:rPr lang="ru-RU" dirty="0">
                <a:solidFill>
                  <a:schemeClr val="accent1">
                    <a:lumMod val="40000"/>
                    <a:lumOff val="60000"/>
                  </a:schemeClr>
                </a:solidFill>
              </a:rPr>
              <a:t>.</a:t>
            </a:r>
          </a:p>
        </p:txBody>
      </p:sp>
    </p:spTree>
    <p:extLst>
      <p:ext uri="{BB962C8B-B14F-4D97-AF65-F5344CB8AC3E}">
        <p14:creationId xmlns:p14="http://schemas.microsoft.com/office/powerpoint/2010/main" val="2509174260"/>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261360897"/>
              </p:ext>
            </p:extLst>
          </p:nvPr>
        </p:nvGraphicFramePr>
        <p:xfrm>
          <a:off x="0" y="404664"/>
          <a:ext cx="903649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49655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44277404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111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664894257"/>
              </p:ext>
            </p:extLst>
          </p:nvPr>
        </p:nvGraphicFramePr>
        <p:xfrm>
          <a:off x="-73024" y="0"/>
          <a:ext cx="9217024"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7009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852936"/>
            <a:ext cx="7467600" cy="1143000"/>
          </a:xfrm>
        </p:spPr>
        <p:txBody>
          <a:bodyPr>
            <a:noAutofit/>
          </a:bodyPr>
          <a:lstStyle/>
          <a:p>
            <a:r>
              <a:rPr lang="kk-KZ" sz="5400" u="sng" dirty="0">
                <a:solidFill>
                  <a:srgbClr val="00B0F0"/>
                </a:solidFill>
                <a:effectLst>
                  <a:outerShdw blurRad="38100" dist="38100" dir="2700000" algn="tl">
                    <a:srgbClr val="000000">
                      <a:alpha val="43137"/>
                    </a:srgbClr>
                  </a:outerShdw>
                </a:effectLst>
              </a:rPr>
              <a:t>Аудитор кәсіпорынның инвестицияларын тексеру барысында мына бағдарламаны ескеруі керек </a:t>
            </a:r>
            <a:endParaRPr lang="ru-RU" sz="5400" u="sng"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941507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925690981"/>
              </p:ext>
            </p:extLst>
          </p:nvPr>
        </p:nvGraphicFramePr>
        <p:xfrm>
          <a:off x="179512" y="260648"/>
          <a:ext cx="8784976" cy="6336704"/>
        </p:xfrm>
        <a:graphic>
          <a:graphicData uri="http://schemas.openxmlformats.org/drawingml/2006/table">
            <a:tbl>
              <a:tblPr firstRow="1" firstCol="1" lastRow="1" lastCol="1" bandRow="1" bandCol="1">
                <a:effectLst>
                  <a:outerShdw blurRad="76200" dir="18900000" sy="23000" kx="-1200000" algn="bl" rotWithShape="0">
                    <a:prstClr val="black">
                      <a:alpha val="20000"/>
                    </a:prstClr>
                  </a:outerShdw>
                  <a:reflection blurRad="6350" stA="52000" endA="300" endPos="35000" dir="5400000" sy="-100000" algn="bl" rotWithShape="0"/>
                </a:effectLst>
                <a:tableStyleId>{5C22544A-7EE6-4342-B048-85BDC9FD1C3A}</a:tableStyleId>
              </a:tblPr>
              <a:tblGrid>
                <a:gridCol w="3904434"/>
                <a:gridCol w="4880542"/>
              </a:tblGrid>
              <a:tr h="389535">
                <a:tc>
                  <a:txBody>
                    <a:bodyPr/>
                    <a:lstStyle/>
                    <a:p>
                      <a:pPr algn="ct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Аудит процедурасы</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Ақпарат көзі</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779070">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1 Баланста инвестициялардың дұрыс көрсетілуін тексеру</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Баланс,Бас кітап</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1947674">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2 Инвестициялардың аналитикалық және синтетикалық есеп мәліметтерінің сәйкестігілігін тексеру</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Бас кітап, №2 журнал-ордер, алғашқы құжаттар</a:t>
                      </a:r>
                      <a:endParaRPr lang="ru-RU" sz="1800" baseline="0">
                        <a:solidFill>
                          <a:schemeClr val="tx1"/>
                        </a:solidFill>
                        <a:effectLst/>
                        <a:latin typeface="Times New Roman" panose="02020603050405020304" pitchFamily="18" charset="0"/>
                        <a:cs typeface="Times New Roman" panose="02020603050405020304" pitchFamily="18" charset="0"/>
                      </a:endParaRPr>
                    </a:p>
                    <a:p>
                      <a:pPr algn="ct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 </a:t>
                      </a:r>
                      <a:endParaRPr lang="ru-RU" sz="1800" baseline="0">
                        <a:solidFill>
                          <a:schemeClr val="tx1"/>
                        </a:solidFill>
                        <a:effectLst/>
                        <a:latin typeface="Times New Roman" panose="02020603050405020304" pitchFamily="18" charset="0"/>
                        <a:cs typeface="Times New Roman" panose="02020603050405020304" pitchFamily="18" charset="0"/>
                      </a:endParaRPr>
                    </a:p>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 </a:t>
                      </a:r>
                      <a:endParaRPr lang="ru-RU" sz="1800" baseline="0">
                        <a:solidFill>
                          <a:schemeClr val="tx1"/>
                        </a:solidFill>
                        <a:effectLst/>
                        <a:latin typeface="Times New Roman" panose="02020603050405020304" pitchFamily="18" charset="0"/>
                        <a:cs typeface="Times New Roman" panose="02020603050405020304" pitchFamily="18" charset="0"/>
                      </a:endParaRPr>
                    </a:p>
                    <a:p>
                      <a:pPr algn="ct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 </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779070">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3 Қаржы инвестицияларының жіктемесінің дұрыстығын тексеру </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Алғашқы құжаттар</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558139">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4 Алғашқы құжаттармен танысу,құнды қағаздарды сақтау орны мен олардың бар болуын анықтау</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Құнды қағаздарды есептеу кітабы(тіркеу), акционерлер реестрі, сату-сатып алу актілері, сертификаттар, облигациялар,куәліктер, келісім- шарттар.</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883216">
                <a:tc>
                  <a:txBody>
                    <a:bodyPr/>
                    <a:lstStyle/>
                    <a:p>
                      <a:pPr>
                        <a:spcAft>
                          <a:spcPts val="0"/>
                        </a:spcAft>
                        <a:tabLst>
                          <a:tab pos="5940425" algn="l"/>
                        </a:tabLst>
                      </a:pPr>
                      <a:r>
                        <a:rPr lang="kk-KZ" sz="1800" baseline="0">
                          <a:solidFill>
                            <a:schemeClr val="tx1"/>
                          </a:solidFill>
                          <a:effectLst/>
                          <a:latin typeface="Times New Roman" panose="02020603050405020304" pitchFamily="18" charset="0"/>
                          <a:cs typeface="Times New Roman" panose="02020603050405020304" pitchFamily="18" charset="0"/>
                        </a:rPr>
                        <a:t>5 Инвестиция құнын бағалау дұрыстығын тексеру</a:t>
                      </a:r>
                      <a:endParaRPr lang="ru-RU" sz="1800" baseline="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1800" baseline="0" dirty="0">
                          <a:solidFill>
                            <a:schemeClr val="tx1"/>
                          </a:solidFill>
                          <a:effectLst/>
                          <a:latin typeface="Times New Roman" panose="02020603050405020304" pitchFamily="18" charset="0"/>
                          <a:cs typeface="Times New Roman" panose="02020603050405020304" pitchFamily="18" charset="0"/>
                        </a:rPr>
                        <a:t>Келісім – шарт, сату- сатып алу актілері, накладной, төлем талаптары</a:t>
                      </a:r>
                      <a:endParaRPr lang="ru-RU" sz="1800" baseline="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0729343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864658166"/>
              </p:ext>
            </p:extLst>
          </p:nvPr>
        </p:nvGraphicFramePr>
        <p:xfrm>
          <a:off x="0" y="-1"/>
          <a:ext cx="9144000" cy="6858000"/>
        </p:xfrm>
        <a:graphic>
          <a:graphicData uri="http://schemas.openxmlformats.org/drawingml/2006/table">
            <a:tbl>
              <a:tblPr firstRow="1" firstCol="1" lastRow="1" lastCol="1" bandRow="1" bandCol="1">
                <a:tableStyleId>{5C22544A-7EE6-4342-B048-85BDC9FD1C3A}</a:tableStyleId>
              </a:tblPr>
              <a:tblGrid>
                <a:gridCol w="4064000"/>
                <a:gridCol w="5080000"/>
              </a:tblGrid>
              <a:tr h="2493818">
                <a:tc>
                  <a:txBody>
                    <a:bodyPr/>
                    <a:lstStyle/>
                    <a:p>
                      <a:pPr>
                        <a:spcAft>
                          <a:spcPts val="0"/>
                        </a:spcAft>
                        <a:tabLst>
                          <a:tab pos="5940425" algn="l"/>
                        </a:tabLst>
                      </a:pPr>
                      <a:r>
                        <a:rPr lang="kk-KZ" sz="2400" b="1" i="0">
                          <a:solidFill>
                            <a:schemeClr val="tx1"/>
                          </a:solidFill>
                          <a:effectLst/>
                          <a:latin typeface="Times New Roman" panose="02020603050405020304" pitchFamily="18" charset="0"/>
                          <a:cs typeface="Times New Roman" panose="02020603050405020304" pitchFamily="18" charset="0"/>
                        </a:rPr>
                        <a:t>6 Құнды қағаздарды алу бойынша бухгалтерлік жазбалардың дұрыстығын тексеру</a:t>
                      </a:r>
                      <a:endParaRPr lang="ru-RU" sz="2400" b="1" i="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2400" b="1" i="0">
                          <a:solidFill>
                            <a:schemeClr val="tx1"/>
                          </a:solidFill>
                          <a:effectLst/>
                          <a:latin typeface="Times New Roman" panose="02020603050405020304" pitchFamily="18" charset="0"/>
                          <a:cs typeface="Times New Roman" panose="02020603050405020304" pitchFamily="18" charset="0"/>
                        </a:rPr>
                        <a:t>№1,2,3,4,6,7,8 журнал – ордерлері, Бас кітап</a:t>
                      </a:r>
                      <a:endParaRPr lang="ru-RU" sz="2400" b="1" i="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2493818">
                <a:tc>
                  <a:txBody>
                    <a:bodyPr/>
                    <a:lstStyle/>
                    <a:p>
                      <a:pPr>
                        <a:spcAft>
                          <a:spcPts val="0"/>
                        </a:spcAft>
                        <a:tabLst>
                          <a:tab pos="5940425" algn="l"/>
                        </a:tabLst>
                      </a:pPr>
                      <a:r>
                        <a:rPr lang="kk-KZ" sz="2400" b="1" i="0">
                          <a:solidFill>
                            <a:schemeClr val="tx1"/>
                          </a:solidFill>
                          <a:effectLst/>
                          <a:latin typeface="Times New Roman" panose="02020603050405020304" pitchFamily="18" charset="0"/>
                          <a:cs typeface="Times New Roman" panose="02020603050405020304" pitchFamily="18" charset="0"/>
                        </a:rPr>
                        <a:t>7 Құнды қағаздарды сатып алу және номиналдық құны арасындағы айырманы есептен шығару дұрыстығын тексеру</a:t>
                      </a:r>
                      <a:endParaRPr lang="ru-RU" sz="2400" b="1" i="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2400" b="1" i="0">
                          <a:solidFill>
                            <a:schemeClr val="tx1"/>
                          </a:solidFill>
                          <a:effectLst/>
                          <a:latin typeface="Times New Roman" panose="02020603050405020304" pitchFamily="18" charset="0"/>
                          <a:cs typeface="Times New Roman" panose="02020603050405020304" pitchFamily="18" charset="0"/>
                        </a:rPr>
                        <a:t>№1,2,3,4,6,7,8 журнал – ордерлері, Бас кітап</a:t>
                      </a:r>
                      <a:endParaRPr lang="ru-RU" sz="2400" b="1" i="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1870364">
                <a:tc>
                  <a:txBody>
                    <a:bodyPr/>
                    <a:lstStyle/>
                    <a:p>
                      <a:pPr>
                        <a:spcAft>
                          <a:spcPts val="0"/>
                        </a:spcAft>
                        <a:tabLst>
                          <a:tab pos="5940425" algn="l"/>
                        </a:tabLst>
                      </a:pPr>
                      <a:r>
                        <a:rPr lang="kk-KZ" sz="2400" b="1" i="0">
                          <a:solidFill>
                            <a:schemeClr val="tx1"/>
                          </a:solidFill>
                          <a:effectLst/>
                          <a:latin typeface="Times New Roman" panose="02020603050405020304" pitchFamily="18" charset="0"/>
                          <a:cs typeface="Times New Roman" panose="02020603050405020304" pitchFamily="18" charset="0"/>
                        </a:rPr>
                        <a:t>8 Қаржы инвестицияларының мүлдем шығарылуын есепте дұрыс көрсетілуін тексеру</a:t>
                      </a:r>
                      <a:endParaRPr lang="ru-RU" sz="2400" b="1" i="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spcAft>
                          <a:spcPts val="0"/>
                        </a:spcAft>
                        <a:tabLst>
                          <a:tab pos="5940425" algn="l"/>
                        </a:tabLst>
                      </a:pPr>
                      <a:r>
                        <a:rPr lang="kk-KZ" sz="2400" b="1" i="0" dirty="0">
                          <a:solidFill>
                            <a:schemeClr val="tx1"/>
                          </a:solidFill>
                          <a:effectLst/>
                          <a:latin typeface="Times New Roman" panose="02020603050405020304" pitchFamily="18" charset="0"/>
                          <a:cs typeface="Times New Roman" panose="02020603050405020304" pitchFamily="18" charset="0"/>
                        </a:rPr>
                        <a:t>№12 журнал – ордер, Бас кітап</a:t>
                      </a:r>
                      <a:endParaRPr lang="ru-RU" sz="2400" b="1" i="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0427298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0528" y="2204864"/>
            <a:ext cx="9144000" cy="1938992"/>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6000" b="1" cap="all" spc="0" dirty="0" err="1" smtClean="0">
                <a:ln w="0"/>
                <a:solidFill>
                  <a:srgbClr val="00B0F0"/>
                </a:solidFill>
                <a:effectLst>
                  <a:reflection blurRad="12700" stA="50000" endPos="50000" dist="5000" dir="5400000" sy="-100000" rotWithShape="0"/>
                </a:effectLst>
              </a:rPr>
              <a:t>Назарлары</a:t>
            </a:r>
            <a:r>
              <a:rPr lang="kk-KZ" sz="6000" b="1" cap="all" spc="0" dirty="0" smtClean="0">
                <a:ln w="0"/>
                <a:solidFill>
                  <a:srgbClr val="00B0F0"/>
                </a:solidFill>
                <a:effectLst>
                  <a:reflection blurRad="12700" stA="50000" endPos="50000" dist="5000" dir="5400000" sy="-100000" rotWithShape="0"/>
                </a:effectLst>
              </a:rPr>
              <a:t>ңызға рахмет!</a:t>
            </a:r>
            <a:endParaRPr lang="ru-RU" sz="6000" b="1" cap="all" spc="0" dirty="0">
              <a:ln w="0"/>
              <a:solidFill>
                <a:srgbClr val="00B0F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9395327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20</TotalTime>
  <Words>562</Words>
  <Application>Microsoft Office PowerPoint</Application>
  <PresentationFormat>Экран (4:3)</PresentationFormat>
  <Paragraphs>47</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Техническая</vt:lpstr>
      <vt:lpstr>Инвестициялар аудиті</vt:lpstr>
      <vt:lpstr>Презентация PowerPoint</vt:lpstr>
      <vt:lpstr>Презентация PowerPoint</vt:lpstr>
      <vt:lpstr>Презентация PowerPoint</vt:lpstr>
      <vt:lpstr>Айналымдық қаражат функционалдық аудиттің құрамдас бөлігі болып бағалы қағаздарға қысқа мерзімдік қаржы салымы мен басқа мекемеге берген қарызды бақылау және талдау саналады. </vt:lpstr>
      <vt:lpstr>Презентация PowerPoint</vt:lpstr>
      <vt:lpstr>Презентация PowerPoint</vt:lpstr>
      <vt:lpstr>Презентация PowerPoint</vt:lpstr>
      <vt:lpstr>Презентация PowerPoint</vt:lpstr>
      <vt:lpstr>Презентация PowerPoint</vt:lpstr>
      <vt:lpstr>Аудитор кәсіпорынның инвестицияларын тексеру барысында мына бағдарламаны ескеруі керек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Инвестициялар аудиті</dc:title>
  <dc:creator>Dauren</dc:creator>
  <cp:lastModifiedBy>Гульжан Байтикенова</cp:lastModifiedBy>
  <cp:revision>3</cp:revision>
  <dcterms:created xsi:type="dcterms:W3CDTF">2018-12-13T08:45:10Z</dcterms:created>
  <dcterms:modified xsi:type="dcterms:W3CDTF">2019-01-08T04:43:53Z</dcterms:modified>
</cp:coreProperties>
</file>